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6" r:id="rId2"/>
    <p:sldId id="258" r:id="rId3"/>
    <p:sldId id="259" r:id="rId4"/>
    <p:sldId id="299" r:id="rId5"/>
    <p:sldId id="333" r:id="rId6"/>
    <p:sldId id="414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12" r:id="rId19"/>
    <p:sldId id="415" r:id="rId20"/>
    <p:sldId id="430" r:id="rId21"/>
    <p:sldId id="466" r:id="rId22"/>
    <p:sldId id="335" r:id="rId23"/>
    <p:sldId id="336" r:id="rId24"/>
    <p:sldId id="409" r:id="rId25"/>
    <p:sldId id="337" r:id="rId26"/>
    <p:sldId id="467" r:id="rId27"/>
    <p:sldId id="416" r:id="rId28"/>
    <p:sldId id="431" r:id="rId29"/>
    <p:sldId id="433" r:id="rId30"/>
    <p:sldId id="420" r:id="rId31"/>
    <p:sldId id="421" r:id="rId32"/>
    <p:sldId id="422" r:id="rId33"/>
    <p:sldId id="424" r:id="rId34"/>
    <p:sldId id="469" r:id="rId35"/>
    <p:sldId id="457" r:id="rId36"/>
    <p:sldId id="459" r:id="rId37"/>
    <p:sldId id="460" r:id="rId38"/>
    <p:sldId id="426" r:id="rId39"/>
    <p:sldId id="425" r:id="rId40"/>
    <p:sldId id="434" r:id="rId41"/>
    <p:sldId id="465" r:id="rId42"/>
    <p:sldId id="339" r:id="rId43"/>
    <p:sldId id="340" r:id="rId44"/>
    <p:sldId id="356" r:id="rId45"/>
    <p:sldId id="470" r:id="rId46"/>
    <p:sldId id="461" r:id="rId47"/>
    <p:sldId id="462" r:id="rId48"/>
    <p:sldId id="463" r:id="rId49"/>
    <p:sldId id="357" r:id="rId50"/>
    <p:sldId id="358" r:id="rId51"/>
    <p:sldId id="359" r:id="rId52"/>
    <p:sldId id="362" r:id="rId53"/>
    <p:sldId id="410" r:id="rId54"/>
    <p:sldId id="411" r:id="rId55"/>
    <p:sldId id="437" r:id="rId56"/>
    <p:sldId id="364" r:id="rId57"/>
    <p:sldId id="365" r:id="rId58"/>
    <p:sldId id="366" r:id="rId59"/>
    <p:sldId id="367" r:id="rId60"/>
    <p:sldId id="375" r:id="rId61"/>
    <p:sldId id="376" r:id="rId62"/>
    <p:sldId id="377" r:id="rId63"/>
    <p:sldId id="378" r:id="rId64"/>
    <p:sldId id="379" r:id="rId65"/>
    <p:sldId id="380" r:id="rId66"/>
    <p:sldId id="381" r:id="rId67"/>
    <p:sldId id="382" r:id="rId68"/>
    <p:sldId id="383" r:id="rId69"/>
    <p:sldId id="384" r:id="rId70"/>
    <p:sldId id="385" r:id="rId71"/>
    <p:sldId id="386" r:id="rId72"/>
    <p:sldId id="387" r:id="rId73"/>
    <p:sldId id="438" r:id="rId74"/>
    <p:sldId id="471" r:id="rId75"/>
    <p:sldId id="439" r:id="rId76"/>
    <p:sldId id="440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287" autoAdjust="0"/>
  </p:normalViewPr>
  <p:slideViewPr>
    <p:cSldViewPr snapToGrid="0">
      <p:cViewPr varScale="1">
        <p:scale>
          <a:sx n="84" d="100"/>
          <a:sy n="84" d="100"/>
        </p:scale>
        <p:origin x="15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02CE-E0EB-43D7-9E46-2B9029A12C70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88DA4-8833-4E00-ABE9-0D0F91B19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22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12C39F4-D68A-471C-9DE1-1B56008632D3}" type="slidenum">
              <a:rPr lang="en-US" smtClean="0">
                <a:latin typeface="Times" pitchFamily="18" charset="0"/>
              </a:rPr>
              <a:pPr/>
              <a:t>6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368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88DA4-8833-4E00-ABE9-0D0F91B196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7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Times" pitchFamily="18" charset="0"/>
              </a:rPr>
              <a:t>Here is the point to introduce some visual “notation”.  I’ve given the kernel as an image on the top.</a:t>
            </a:r>
          </a:p>
          <a:p>
            <a:r>
              <a:rPr lang="en-US" dirty="0" smtClean="0">
                <a:latin typeface="Times" pitchFamily="18" charset="0"/>
              </a:rPr>
              <a:t>Usually, these images are white for the largest value, and black for the smallest (which is zero in</a:t>
            </a:r>
          </a:p>
          <a:p>
            <a:r>
              <a:rPr lang="en-US" dirty="0" smtClean="0">
                <a:latin typeface="Times" pitchFamily="18" charset="0"/>
              </a:rPr>
              <a:t>this case).  The point of this pair of images is that if you convolve the one on the left with the kernel</a:t>
            </a:r>
          </a:p>
          <a:p>
            <a:r>
              <a:rPr lang="en-US" dirty="0" smtClean="0">
                <a:latin typeface="Times" pitchFamily="18" charset="0"/>
              </a:rPr>
              <a:t>shown above you get the one on the right, which is nothing like a smoothed version of the one </a:t>
            </a:r>
            <a:r>
              <a:rPr lang="en-US" dirty="0" smtClean="0">
                <a:latin typeface="Times" pitchFamily="18" charset="0"/>
              </a:rPr>
              <a:t>on</a:t>
            </a:r>
          </a:p>
          <a:p>
            <a:r>
              <a:rPr lang="en-US" dirty="0" smtClean="0">
                <a:latin typeface="Times" pitchFamily="18" charset="0"/>
              </a:rPr>
              <a:t>the </a:t>
            </a:r>
            <a:r>
              <a:rPr lang="en-US" dirty="0" smtClean="0">
                <a:latin typeface="Times" pitchFamily="18" charset="0"/>
              </a:rPr>
              <a:t>left (there’s some fairly aggressive ringing).  Explain the ringing qualitatively in terms of </a:t>
            </a:r>
            <a:r>
              <a:rPr lang="en-US" dirty="0" smtClean="0">
                <a:latin typeface="Times" pitchFamily="18" charset="0"/>
              </a:rPr>
              <a:t>the</a:t>
            </a:r>
          </a:p>
          <a:p>
            <a:r>
              <a:rPr lang="en-US" dirty="0" smtClean="0">
                <a:latin typeface="Times" pitchFamily="18" charset="0"/>
              </a:rPr>
              <a:t>boundaries </a:t>
            </a:r>
            <a:r>
              <a:rPr lang="en-US" dirty="0" smtClean="0">
                <a:latin typeface="Times" pitchFamily="18" charset="0"/>
              </a:rPr>
              <a:t>of the kernel, and point out that the effect would disappear if there weren’t sharp </a:t>
            </a:r>
            <a:r>
              <a:rPr lang="en-US" dirty="0" smtClean="0">
                <a:latin typeface="Times" pitchFamily="18" charset="0"/>
              </a:rPr>
              <a:t>edges</a:t>
            </a:r>
          </a:p>
          <a:p>
            <a:r>
              <a:rPr lang="en-US" dirty="0" smtClean="0">
                <a:latin typeface="Times" pitchFamily="18" charset="0"/>
              </a:rPr>
              <a:t>in </a:t>
            </a:r>
            <a:r>
              <a:rPr lang="en-US" dirty="0" smtClean="0">
                <a:latin typeface="Times" pitchFamily="18" charset="0"/>
              </a:rPr>
              <a:t>the kernel.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88DA4-8833-4E00-ABE9-0D0F91B196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64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791BFE-42B1-4A31-8A6D-8675CEF21FB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11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2414A5-6A5D-42F8-B234-692D30ADD765}" type="slidenum">
              <a:rPr lang="en-US" smtClean="0"/>
              <a:pPr>
                <a:defRPr/>
              </a:pPr>
              <a:t>35</a:t>
            </a:fld>
            <a:endParaRPr 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2642643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2414A5-6A5D-42F8-B234-692D30ADD765}" type="slidenum">
              <a:rPr lang="en-US" smtClean="0"/>
              <a:pPr>
                <a:defRPr/>
              </a:pPr>
              <a:t>36</a:t>
            </a:fld>
            <a:endParaRPr 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2296831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2414A5-6A5D-42F8-B234-692D30ADD765}" type="slidenum">
              <a:rPr lang="en-US" smtClean="0"/>
              <a:pPr>
                <a:defRPr/>
              </a:pPr>
              <a:t>37</a:t>
            </a:fld>
            <a:endParaRPr 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685304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D3D499-2D01-40DF-B840-EEB777C40B28}" type="slidenum">
              <a:rPr lang="en-US" smtClean="0"/>
              <a:pPr>
                <a:defRPr/>
              </a:pPr>
              <a:t>40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4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17308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35690BE-9192-47FE-9CEB-167D3C44230D}" type="slidenum">
              <a:rPr lang="en-US"/>
              <a:pPr eaLnBrk="1" hangingPunct="1"/>
              <a:t>53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dirty="0" smtClean="0"/>
          </a:p>
        </p:txBody>
      </p:sp>
    </p:spTree>
    <p:extLst>
      <p:ext uri="{BB962C8B-B14F-4D97-AF65-F5344CB8AC3E}">
        <p14:creationId xmlns:p14="http://schemas.microsoft.com/office/powerpoint/2010/main" val="3936209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2043B0A-6870-4EF9-9107-21CCFE860081}" type="slidenum">
              <a:rPr lang="en-US"/>
              <a:pPr eaLnBrk="1" hangingPunct="1"/>
              <a:t>54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dirty="0" smtClean="0"/>
          </a:p>
        </p:txBody>
      </p:sp>
    </p:spTree>
    <p:extLst>
      <p:ext uri="{BB962C8B-B14F-4D97-AF65-F5344CB8AC3E}">
        <p14:creationId xmlns:p14="http://schemas.microsoft.com/office/powerpoint/2010/main" val="2292671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2043B0A-6870-4EF9-9107-21CCFE860081}" type="slidenum">
              <a:rPr lang="en-US"/>
              <a:pPr eaLnBrk="1" hangingPunct="1"/>
              <a:t>55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dirty="0" smtClean="0"/>
          </a:p>
        </p:txBody>
      </p:sp>
    </p:spTree>
    <p:extLst>
      <p:ext uri="{BB962C8B-B14F-4D97-AF65-F5344CB8AC3E}">
        <p14:creationId xmlns:p14="http://schemas.microsoft.com/office/powerpoint/2010/main" val="3323740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3AAC3E-047A-4D7C-AC08-06E923EFFA7F}" type="slidenum">
              <a:rPr lang="en-US" smtClean="0"/>
              <a:pPr>
                <a:defRPr/>
              </a:pPr>
              <a:t>10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1391311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518E7D-988D-40EB-9A99-A71C9BC0DE19}" type="slidenum">
              <a:rPr lang="en-US" smtClean="0"/>
              <a:pPr>
                <a:defRPr/>
              </a:pPr>
              <a:t>11</a:t>
            </a:fld>
            <a:endParaRPr lang="en-US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3323045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6B9214-A1A1-4D6F-98DC-D7493BD77988}" type="slidenum">
              <a:rPr lang="en-US" smtClean="0"/>
              <a:pPr>
                <a:defRPr/>
              </a:pPr>
              <a:t>12</a:t>
            </a:fld>
            <a:endParaRPr lang="en-US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2478429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006F27-F721-430D-A672-81BA942CE85D}" type="slidenum">
              <a:rPr lang="en-US" smtClean="0"/>
              <a:pPr>
                <a:defRPr/>
              </a:pPr>
              <a:t>13</a:t>
            </a:fld>
            <a:endParaRPr lang="en-US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564751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0BF291-9415-49A7-947E-9E3C1C8068AB}" type="slidenum">
              <a:rPr lang="en-US" smtClean="0"/>
              <a:pPr>
                <a:defRPr/>
              </a:pPr>
              <a:t>14</a:t>
            </a:fld>
            <a:endParaRPr lang="en-US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1216934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2414A5-6A5D-42F8-B234-692D30ADD765}" type="slidenum">
              <a:rPr lang="en-US" smtClean="0"/>
              <a:pPr>
                <a:defRPr/>
              </a:pPr>
              <a:t>15</a:t>
            </a:fld>
            <a:endParaRPr 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2666930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73D486-BDA8-4313-B829-319DA5EE55C8}" type="slidenum">
              <a:rPr lang="en-US" smtClean="0"/>
              <a:pPr>
                <a:defRPr/>
              </a:pPr>
              <a:t>16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4210803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AB76D-5DD6-4DA0-AB2E-5326DC3E011D}" type="slidenum">
              <a:rPr lang="en-US" smtClean="0"/>
              <a:pPr>
                <a:defRPr/>
              </a:pPr>
              <a:t>17</a:t>
            </a:fld>
            <a:endParaRPr lang="en-US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7983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40F0F-96BA-4098-8672-B8287E67A3F9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3DE8-80D4-402D-8B97-71FD362ED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98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40F0F-96BA-4098-8672-B8287E67A3F9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3DE8-80D4-402D-8B97-71FD362ED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40F0F-96BA-4098-8672-B8287E67A3F9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3DE8-80D4-402D-8B97-71FD362ED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52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6AA0AC-164F-4736-91CA-B893645E67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60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109728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4000500"/>
            <a:ext cx="109728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C69AF-5F02-48D9-B85B-9A4371585E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8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40F0F-96BA-4098-8672-B8287E67A3F9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3DE8-80D4-402D-8B97-71FD362ED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00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40F0F-96BA-4098-8672-B8287E67A3F9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3DE8-80D4-402D-8B97-71FD362ED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71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40F0F-96BA-4098-8672-B8287E67A3F9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3DE8-80D4-402D-8B97-71FD362ED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99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40F0F-96BA-4098-8672-B8287E67A3F9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3DE8-80D4-402D-8B97-71FD362ED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02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40F0F-96BA-4098-8672-B8287E67A3F9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3DE8-80D4-402D-8B97-71FD362ED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79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40F0F-96BA-4098-8672-B8287E67A3F9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3DE8-80D4-402D-8B97-71FD362ED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82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40F0F-96BA-4098-8672-B8287E67A3F9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3DE8-80D4-402D-8B97-71FD362ED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59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40F0F-96BA-4098-8672-B8287E67A3F9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3DE8-80D4-402D-8B97-71FD362ED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41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40F0F-96BA-4098-8672-B8287E67A3F9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63DE8-80D4-402D-8B97-71FD362ED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95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image" Target="../media/image6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5.bin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.wmf"/><Relationship Id="rId4" Type="http://schemas.openxmlformats.org/officeDocument/2006/relationships/notesSlide" Target="../notesSlides/notesSlide2.xml"/><Relationship Id="rId9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image" Target="../media/image8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9.bin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11" Type="http://schemas.openxmlformats.org/officeDocument/2006/relationships/image" Target="../media/image6.w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8.bin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image" Target="../media/image8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1.bin"/><Relationship Id="rId12" Type="http://schemas.openxmlformats.org/officeDocument/2006/relationships/oleObject" Target="../embeddings/oleObject13.bin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wmf"/><Relationship Id="rId11" Type="http://schemas.openxmlformats.org/officeDocument/2006/relationships/image" Target="../media/image6.wmf"/><Relationship Id="rId5" Type="http://schemas.openxmlformats.org/officeDocument/2006/relationships/oleObject" Target="../embeddings/oleObject10.bin"/><Relationship Id="rId10" Type="http://schemas.openxmlformats.org/officeDocument/2006/relationships/oleObject" Target="../embeddings/oleObject12.bin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image" Target="../media/image8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5.bin"/><Relationship Id="rId12" Type="http://schemas.openxmlformats.org/officeDocument/2006/relationships/oleObject" Target="../embeddings/oleObject17.bin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.wmf"/><Relationship Id="rId11" Type="http://schemas.openxmlformats.org/officeDocument/2006/relationships/image" Target="../media/image6.wmf"/><Relationship Id="rId5" Type="http://schemas.openxmlformats.org/officeDocument/2006/relationships/oleObject" Target="../embeddings/oleObject14.bin"/><Relationship Id="rId10" Type="http://schemas.openxmlformats.org/officeDocument/2006/relationships/oleObject" Target="../embeddings/oleObject16.bin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image" Target="../media/image8.wmf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19.bin"/><Relationship Id="rId12" Type="http://schemas.openxmlformats.org/officeDocument/2006/relationships/oleObject" Target="../embeddings/oleObject21.bin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.wmf"/><Relationship Id="rId11" Type="http://schemas.openxmlformats.org/officeDocument/2006/relationships/image" Target="../media/image6.wmf"/><Relationship Id="rId5" Type="http://schemas.openxmlformats.org/officeDocument/2006/relationships/oleObject" Target="../embeddings/oleObject18.bin"/><Relationship Id="rId10" Type="http://schemas.openxmlformats.org/officeDocument/2006/relationships/oleObject" Target="../embeddings/oleObject20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image" Target="../media/image8.wmf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23.bin"/><Relationship Id="rId12" Type="http://schemas.openxmlformats.org/officeDocument/2006/relationships/oleObject" Target="../embeddings/oleObject25.bin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wmf"/><Relationship Id="rId11" Type="http://schemas.openxmlformats.org/officeDocument/2006/relationships/image" Target="../media/image6.wmf"/><Relationship Id="rId5" Type="http://schemas.openxmlformats.org/officeDocument/2006/relationships/oleObject" Target="../embeddings/oleObject22.bin"/><Relationship Id="rId10" Type="http://schemas.openxmlformats.org/officeDocument/2006/relationships/oleObject" Target="../embeddings/oleObject24.bin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image" Target="../media/image8.wmf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27.bin"/><Relationship Id="rId12" Type="http://schemas.openxmlformats.org/officeDocument/2006/relationships/oleObject" Target="../embeddings/oleObject29.bin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.wmf"/><Relationship Id="rId11" Type="http://schemas.openxmlformats.org/officeDocument/2006/relationships/image" Target="../media/image6.wmf"/><Relationship Id="rId5" Type="http://schemas.openxmlformats.org/officeDocument/2006/relationships/oleObject" Target="../embeddings/oleObject26.bin"/><Relationship Id="rId10" Type="http://schemas.openxmlformats.org/officeDocument/2006/relationships/oleObject" Target="../embeddings/oleObject28.bin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image" Target="../media/image8.wmf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31.bin"/><Relationship Id="rId12" Type="http://schemas.openxmlformats.org/officeDocument/2006/relationships/oleObject" Target="../embeddings/oleObject33.bin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.wmf"/><Relationship Id="rId11" Type="http://schemas.openxmlformats.org/officeDocument/2006/relationships/image" Target="../media/image6.wmf"/><Relationship Id="rId5" Type="http://schemas.openxmlformats.org/officeDocument/2006/relationships/oleObject" Target="../embeddings/oleObject30.bin"/><Relationship Id="rId10" Type="http://schemas.openxmlformats.org/officeDocument/2006/relationships/oleObject" Target="../embeddings/oleObject32.bin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wmf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3.png"/><Relationship Id="rId5" Type="http://schemas.openxmlformats.org/officeDocument/2006/relationships/image" Target="../media/image8.wmf"/><Relationship Id="rId4" Type="http://schemas.openxmlformats.org/officeDocument/2006/relationships/oleObject" Target="../embeddings/oleObject3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7.bin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.png"/><Relationship Id="rId5" Type="http://schemas.openxmlformats.org/officeDocument/2006/relationships/image" Target="../media/image6.w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8.wmf"/><Relationship Id="rId5" Type="http://schemas.openxmlformats.org/officeDocument/2006/relationships/image" Target="../media/image9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6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8.wmf"/><Relationship Id="rId5" Type="http://schemas.openxmlformats.org/officeDocument/2006/relationships/image" Target="../media/image9.w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8.wmf"/><Relationship Id="rId5" Type="http://schemas.openxmlformats.org/officeDocument/2006/relationships/image" Target="../media/image9.w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6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Filtering Continued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Scott Spurlock</a:t>
            </a:r>
          </a:p>
          <a:p>
            <a:r>
              <a:rPr lang="en-US" dirty="0" smtClean="0"/>
              <a:t>2/22/16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39637" y="5257800"/>
            <a:ext cx="691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slides adapted from Andrew Adams, Steve Seitz, Richard Souvenir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7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123" name="Group 3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1247" name="Group 127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1371" name="Rectangle 251"/>
          <p:cNvSpPr>
            <a:spLocks noChangeArrowheads="1"/>
          </p:cNvSpPr>
          <p:nvPr/>
        </p:nvSpPr>
        <p:spPr bwMode="auto">
          <a:xfrm>
            <a:off x="6629401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1500" name="Group 380"/>
          <p:cNvGraphicFramePr>
            <a:graphicFrameLocks noGrp="1"/>
          </p:cNvGraphicFramePr>
          <p:nvPr/>
        </p:nvGraphicFramePr>
        <p:xfrm>
          <a:off x="2235200" y="2287589"/>
          <a:ext cx="3556000" cy="3471863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261495" name="Rectangle 375"/>
          <p:cNvSpPr>
            <a:spLocks noChangeArrowheads="1"/>
          </p:cNvSpPr>
          <p:nvPr/>
        </p:nvSpPr>
        <p:spPr bwMode="auto">
          <a:xfrm>
            <a:off x="2209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1499" name="Rectangle 379"/>
          <p:cNvSpPr>
            <a:spLocks noChangeArrowheads="1"/>
          </p:cNvSpPr>
          <p:nvPr/>
        </p:nvSpPr>
        <p:spPr bwMode="auto">
          <a:xfrm>
            <a:off x="6705600" y="2667000"/>
            <a:ext cx="152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050" name="Object 381"/>
          <p:cNvGraphicFramePr>
            <a:graphicFrameLocks noChangeAspect="1"/>
          </p:cNvGraphicFramePr>
          <p:nvPr/>
        </p:nvGraphicFramePr>
        <p:xfrm>
          <a:off x="3359151" y="5943601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6" name="Equation" r:id="rId5" imgW="2070000" imgH="355320" progId="Equation.3">
                  <p:embed/>
                </p:oleObj>
              </mc:Choice>
              <mc:Fallback>
                <p:oleObj name="Equation" r:id="rId5" imgW="2070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1" y="5943601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7232651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7" name="Equation" r:id="rId7" imgW="330120" imgH="203040" progId="Equation.3">
                  <p:embed/>
                </p:oleObj>
              </mc:Choice>
              <mc:Fallback>
                <p:oleObj name="Equation" r:id="rId7" imgW="3301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1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3117850" y="1295401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8" name="Equation" r:id="rId9" imgW="355320" imgH="203040" progId="Equation.3">
                  <p:embed/>
                </p:oleObj>
              </mc:Choice>
              <mc:Fallback>
                <p:oleObj name="Equation" r:id="rId9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1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6"/>
          <p:cNvSpPr txBox="1">
            <a:spLocks noChangeArrowheads="1"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r>
              <a:rPr lang="en-US" sz="3600" dirty="0">
                <a:latin typeface="+mj-lt"/>
                <a:ea typeface="+mj-ea"/>
                <a:cs typeface="+mj-cs"/>
              </a:rPr>
              <a:t>Image filtering</a:t>
            </a:r>
          </a:p>
        </p:txBody>
      </p:sp>
      <p:grpSp>
        <p:nvGrpSpPr>
          <p:cNvPr id="2428" name="Group 4"/>
          <p:cNvGrpSpPr>
            <a:grpSpLocks noChangeAspect="1"/>
          </p:cNvGrpSpPr>
          <p:nvPr/>
        </p:nvGrpSpPr>
        <p:grpSpPr bwMode="auto">
          <a:xfrm>
            <a:off x="9067800" y="304800"/>
            <a:ext cx="1143000" cy="973138"/>
            <a:chOff x="3799" y="2064"/>
            <a:chExt cx="1433" cy="1136"/>
          </a:xfrm>
        </p:grpSpPr>
        <p:grpSp>
          <p:nvGrpSpPr>
            <p:cNvPr id="2429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431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2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3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4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5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6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7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8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9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40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1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2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3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4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5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6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7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2430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2053" name="Object 26"/>
          <p:cNvGraphicFramePr>
            <a:graphicFrameLocks noChangeAspect="1"/>
          </p:cNvGraphicFramePr>
          <p:nvPr/>
        </p:nvGraphicFramePr>
        <p:xfrm>
          <a:off x="8001001" y="533401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9" name="Equation" r:id="rId12" imgW="368280" imgH="203040" progId="Equation.3">
                  <p:embed/>
                </p:oleObj>
              </mc:Choice>
              <mc:Fallback>
                <p:oleObj name="Equation" r:id="rId12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1" y="533401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376"/>
          <p:cNvSpPr txBox="1">
            <a:spLocks noChangeArrowheads="1"/>
          </p:cNvSpPr>
          <p:nvPr/>
        </p:nvSpPr>
        <p:spPr bwMode="auto">
          <a:xfrm>
            <a:off x="10734916" y="6510339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cs typeface="Arial" charset="0"/>
              </a:rPr>
              <a:t>Credit: S. Seitz</a:t>
            </a:r>
          </a:p>
        </p:txBody>
      </p:sp>
    </p:spTree>
    <p:extLst>
      <p:ext uri="{BB962C8B-B14F-4D97-AF65-F5344CB8AC3E}">
        <p14:creationId xmlns:p14="http://schemas.microsoft.com/office/powerpoint/2010/main" val="113690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371" grpId="0" animBg="1"/>
      <p:bldP spid="261495" grpId="0" animBg="1"/>
      <p:bldP spid="26149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171" name="Group 3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3295" name="Group 127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24" name="Rectangle 251"/>
          <p:cNvSpPr>
            <a:spLocks noChangeArrowheads="1"/>
          </p:cNvSpPr>
          <p:nvPr/>
        </p:nvSpPr>
        <p:spPr bwMode="auto">
          <a:xfrm>
            <a:off x="6934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3420" name="Group 252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3448" name="Rectangle 375"/>
          <p:cNvSpPr>
            <a:spLocks noChangeArrowheads="1"/>
          </p:cNvSpPr>
          <p:nvPr/>
        </p:nvSpPr>
        <p:spPr bwMode="auto">
          <a:xfrm>
            <a:off x="2590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074" name="Object 381"/>
          <p:cNvGraphicFramePr>
            <a:graphicFrameLocks noChangeAspect="1"/>
          </p:cNvGraphicFramePr>
          <p:nvPr/>
        </p:nvGraphicFramePr>
        <p:xfrm>
          <a:off x="7232651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0" name="Equation" r:id="rId5" imgW="330120" imgH="203040" progId="Equation.3">
                  <p:embed/>
                </p:oleObj>
              </mc:Choice>
              <mc:Fallback>
                <p:oleObj name="Equation" r:id="rId5" imgW="3301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1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3117850" y="1295401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1" name="Equation" r:id="rId7" imgW="355320" imgH="203040" progId="Equation.3">
                  <p:embed/>
                </p:oleObj>
              </mc:Choice>
              <mc:Fallback>
                <p:oleObj name="Equation" r:id="rId7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1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9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3450" name="Group 4"/>
          <p:cNvGrpSpPr>
            <a:grpSpLocks noChangeAspect="1"/>
          </p:cNvGrpSpPr>
          <p:nvPr/>
        </p:nvGrpSpPr>
        <p:grpSpPr bwMode="auto">
          <a:xfrm>
            <a:off x="9067800" y="304800"/>
            <a:ext cx="1143000" cy="973138"/>
            <a:chOff x="3799" y="2064"/>
            <a:chExt cx="1433" cy="1136"/>
          </a:xfrm>
        </p:grpSpPr>
        <p:grpSp>
          <p:nvGrpSpPr>
            <p:cNvPr id="3452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454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55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56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57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58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59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60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61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62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63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4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5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6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7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8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9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70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453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076" name="Object 26"/>
          <p:cNvGraphicFramePr>
            <a:graphicFrameLocks noChangeAspect="1"/>
          </p:cNvGraphicFramePr>
          <p:nvPr/>
        </p:nvGraphicFramePr>
        <p:xfrm>
          <a:off x="8001001" y="533401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2" name="Equation" r:id="rId10" imgW="368280" imgH="203040" progId="Equation.3">
                  <p:embed/>
                </p:oleObj>
              </mc:Choice>
              <mc:Fallback>
                <p:oleObj name="Equation" r:id="rId10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1" y="533401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3359151" y="5943601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3" name="Equation" r:id="rId12" imgW="2070000" imgH="355320" progId="Equation.3">
                  <p:embed/>
                </p:oleObj>
              </mc:Choice>
              <mc:Fallback>
                <p:oleObj name="Equation" r:id="rId12" imgW="2070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1" y="5943601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376"/>
          <p:cNvSpPr txBox="1">
            <a:spLocks noChangeArrowheads="1"/>
          </p:cNvSpPr>
          <p:nvPr/>
        </p:nvSpPr>
        <p:spPr bwMode="auto">
          <a:xfrm>
            <a:off x="10734916" y="6510339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cs typeface="Arial" charset="0"/>
              </a:rPr>
              <a:t>Credit: S. Seitz</a:t>
            </a:r>
          </a:p>
        </p:txBody>
      </p:sp>
    </p:spTree>
    <p:extLst>
      <p:ext uri="{BB962C8B-B14F-4D97-AF65-F5344CB8AC3E}">
        <p14:creationId xmlns:p14="http://schemas.microsoft.com/office/powerpoint/2010/main" val="413867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219" name="Group 3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5343" name="Group 127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48" name="Rectangle 251"/>
          <p:cNvSpPr>
            <a:spLocks noChangeArrowheads="1"/>
          </p:cNvSpPr>
          <p:nvPr/>
        </p:nvSpPr>
        <p:spPr bwMode="auto">
          <a:xfrm>
            <a:off x="7315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5468" name="Group 252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4472" name="Rectangle 375"/>
          <p:cNvSpPr>
            <a:spLocks noChangeArrowheads="1"/>
          </p:cNvSpPr>
          <p:nvPr/>
        </p:nvSpPr>
        <p:spPr bwMode="auto">
          <a:xfrm>
            <a:off x="2971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098" name="Object 381"/>
          <p:cNvGraphicFramePr>
            <a:graphicFrameLocks noChangeAspect="1"/>
          </p:cNvGraphicFramePr>
          <p:nvPr/>
        </p:nvGraphicFramePr>
        <p:xfrm>
          <a:off x="7232651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4" name="Equation" r:id="rId5" imgW="330120" imgH="203040" progId="Equation.3">
                  <p:embed/>
                </p:oleObj>
              </mc:Choice>
              <mc:Fallback>
                <p:oleObj name="Equation" r:id="rId5" imgW="3301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1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3117850" y="1295401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5" name="Equation" r:id="rId7" imgW="355320" imgH="203040" progId="Equation.3">
                  <p:embed/>
                </p:oleObj>
              </mc:Choice>
              <mc:Fallback>
                <p:oleObj name="Equation" r:id="rId7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1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73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4474" name="Group 4"/>
          <p:cNvGrpSpPr>
            <a:grpSpLocks noChangeAspect="1"/>
          </p:cNvGrpSpPr>
          <p:nvPr/>
        </p:nvGrpSpPr>
        <p:grpSpPr bwMode="auto">
          <a:xfrm>
            <a:off x="9067800" y="304800"/>
            <a:ext cx="1143000" cy="973138"/>
            <a:chOff x="3799" y="2064"/>
            <a:chExt cx="1433" cy="1136"/>
          </a:xfrm>
        </p:grpSpPr>
        <p:grpSp>
          <p:nvGrpSpPr>
            <p:cNvPr id="4476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478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79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0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1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2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3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4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5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6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7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88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89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90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91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92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93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94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4477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4100" name="Object 26"/>
          <p:cNvGraphicFramePr>
            <a:graphicFrameLocks noChangeAspect="1"/>
          </p:cNvGraphicFramePr>
          <p:nvPr/>
        </p:nvGraphicFramePr>
        <p:xfrm>
          <a:off x="8001001" y="533401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6" name="Equation" r:id="rId10" imgW="368280" imgH="203040" progId="Equation.3">
                  <p:embed/>
                </p:oleObj>
              </mc:Choice>
              <mc:Fallback>
                <p:oleObj name="Equation" r:id="rId10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1" y="533401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3359151" y="5943601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7" name="Equation" r:id="rId12" imgW="2070000" imgH="355320" progId="Equation.3">
                  <p:embed/>
                </p:oleObj>
              </mc:Choice>
              <mc:Fallback>
                <p:oleObj name="Equation" r:id="rId12" imgW="2070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1" y="5943601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376"/>
          <p:cNvSpPr txBox="1">
            <a:spLocks noChangeArrowheads="1"/>
          </p:cNvSpPr>
          <p:nvPr/>
        </p:nvSpPr>
        <p:spPr bwMode="auto">
          <a:xfrm>
            <a:off x="10734916" y="6510339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cs typeface="Arial" charset="0"/>
              </a:rPr>
              <a:t>Credit: S. Seitz</a:t>
            </a:r>
          </a:p>
        </p:txBody>
      </p:sp>
    </p:spTree>
    <p:extLst>
      <p:ext uri="{BB962C8B-B14F-4D97-AF65-F5344CB8AC3E}">
        <p14:creationId xmlns:p14="http://schemas.microsoft.com/office/powerpoint/2010/main" val="224661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267" name="Group 3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7391" name="Group 127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372" name="Rectangle 251"/>
          <p:cNvSpPr>
            <a:spLocks noChangeArrowheads="1"/>
          </p:cNvSpPr>
          <p:nvPr/>
        </p:nvSpPr>
        <p:spPr bwMode="auto">
          <a:xfrm>
            <a:off x="7696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7516" name="Group 252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5496" name="Rectangle 375"/>
          <p:cNvSpPr>
            <a:spLocks noChangeArrowheads="1"/>
          </p:cNvSpPr>
          <p:nvPr/>
        </p:nvSpPr>
        <p:spPr bwMode="auto">
          <a:xfrm>
            <a:off x="3276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22" name="Object 381"/>
          <p:cNvGraphicFramePr>
            <a:graphicFrameLocks noChangeAspect="1"/>
          </p:cNvGraphicFramePr>
          <p:nvPr/>
        </p:nvGraphicFramePr>
        <p:xfrm>
          <a:off x="7232651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8" name="Equation" r:id="rId5" imgW="330120" imgH="203040" progId="Equation.3">
                  <p:embed/>
                </p:oleObj>
              </mc:Choice>
              <mc:Fallback>
                <p:oleObj name="Equation" r:id="rId5" imgW="3301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1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3117850" y="1295401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9" name="Equation" r:id="rId7" imgW="355320" imgH="203040" progId="Equation.3">
                  <p:embed/>
                </p:oleObj>
              </mc:Choice>
              <mc:Fallback>
                <p:oleObj name="Equation" r:id="rId7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1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97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5498" name="Group 4"/>
          <p:cNvGrpSpPr>
            <a:grpSpLocks noChangeAspect="1"/>
          </p:cNvGrpSpPr>
          <p:nvPr/>
        </p:nvGrpSpPr>
        <p:grpSpPr bwMode="auto">
          <a:xfrm>
            <a:off x="9067800" y="304800"/>
            <a:ext cx="1143000" cy="973138"/>
            <a:chOff x="3799" y="2064"/>
            <a:chExt cx="1433" cy="1136"/>
          </a:xfrm>
        </p:grpSpPr>
        <p:grpSp>
          <p:nvGrpSpPr>
            <p:cNvPr id="5500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5502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03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04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05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06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07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08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09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10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11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12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13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14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15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16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17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18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5501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5124" name="Object 26"/>
          <p:cNvGraphicFramePr>
            <a:graphicFrameLocks noChangeAspect="1"/>
          </p:cNvGraphicFramePr>
          <p:nvPr/>
        </p:nvGraphicFramePr>
        <p:xfrm>
          <a:off x="8001001" y="533401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0" name="Equation" r:id="rId10" imgW="368280" imgH="203040" progId="Equation.3">
                  <p:embed/>
                </p:oleObj>
              </mc:Choice>
              <mc:Fallback>
                <p:oleObj name="Equation" r:id="rId10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1" y="533401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3359151" y="5943601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1" name="Equation" r:id="rId12" imgW="2070000" imgH="355320" progId="Equation.3">
                  <p:embed/>
                </p:oleObj>
              </mc:Choice>
              <mc:Fallback>
                <p:oleObj name="Equation" r:id="rId12" imgW="2070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1" y="5943601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376"/>
          <p:cNvSpPr txBox="1">
            <a:spLocks noChangeArrowheads="1"/>
          </p:cNvSpPr>
          <p:nvPr/>
        </p:nvSpPr>
        <p:spPr bwMode="auto">
          <a:xfrm>
            <a:off x="10734916" y="6510339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cs typeface="Arial" charset="0"/>
              </a:rPr>
              <a:t>Credit: S. Seitz</a:t>
            </a:r>
          </a:p>
        </p:txBody>
      </p:sp>
    </p:spTree>
    <p:extLst>
      <p:ext uri="{BB962C8B-B14F-4D97-AF65-F5344CB8AC3E}">
        <p14:creationId xmlns:p14="http://schemas.microsoft.com/office/powerpoint/2010/main" val="78982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273" name="Rectangle 127"/>
          <p:cNvSpPr>
            <a:spLocks noChangeArrowheads="1"/>
          </p:cNvSpPr>
          <p:nvPr/>
        </p:nvSpPr>
        <p:spPr bwMode="auto">
          <a:xfrm>
            <a:off x="80010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6397" name="Rectangle 252"/>
          <p:cNvSpPr>
            <a:spLocks noChangeArrowheads="1"/>
          </p:cNvSpPr>
          <p:nvPr/>
        </p:nvSpPr>
        <p:spPr bwMode="auto">
          <a:xfrm>
            <a:off x="3657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146" name="Object 381"/>
          <p:cNvGraphicFramePr>
            <a:graphicFrameLocks noChangeAspect="1"/>
          </p:cNvGraphicFramePr>
          <p:nvPr/>
        </p:nvGraphicFramePr>
        <p:xfrm>
          <a:off x="7232651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2" name="Equation" r:id="rId5" imgW="330120" imgH="203040" progId="Equation.3">
                  <p:embed/>
                </p:oleObj>
              </mc:Choice>
              <mc:Fallback>
                <p:oleObj name="Equation" r:id="rId5" imgW="3301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1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3117850" y="1295401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3" name="Equation" r:id="rId7" imgW="355320" imgH="203040" progId="Equation.3">
                  <p:embed/>
                </p:oleObj>
              </mc:Choice>
              <mc:Fallback>
                <p:oleObj name="Equation" r:id="rId7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1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98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6399" name="Group 4"/>
          <p:cNvGrpSpPr>
            <a:grpSpLocks noChangeAspect="1"/>
          </p:cNvGrpSpPr>
          <p:nvPr/>
        </p:nvGrpSpPr>
        <p:grpSpPr bwMode="auto">
          <a:xfrm>
            <a:off x="9067800" y="304800"/>
            <a:ext cx="1143000" cy="973138"/>
            <a:chOff x="3799" y="2064"/>
            <a:chExt cx="1433" cy="1136"/>
          </a:xfrm>
        </p:grpSpPr>
        <p:grpSp>
          <p:nvGrpSpPr>
            <p:cNvPr id="6401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6403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04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05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06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07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08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09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10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11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12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13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14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15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16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17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18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19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6402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6148" name="Object 26"/>
          <p:cNvGraphicFramePr>
            <a:graphicFrameLocks noChangeAspect="1"/>
          </p:cNvGraphicFramePr>
          <p:nvPr/>
        </p:nvGraphicFramePr>
        <p:xfrm>
          <a:off x="8001001" y="533401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4" name="Equation" r:id="rId10" imgW="368280" imgH="203040" progId="Equation.3">
                  <p:embed/>
                </p:oleObj>
              </mc:Choice>
              <mc:Fallback>
                <p:oleObj name="Equation" r:id="rId10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1" y="533401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5"/>
          <p:cNvGraphicFramePr>
            <a:graphicFrameLocks noChangeAspect="1"/>
          </p:cNvGraphicFramePr>
          <p:nvPr/>
        </p:nvGraphicFramePr>
        <p:xfrm>
          <a:off x="3359151" y="5943601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5" name="Equation" r:id="rId12" imgW="2070000" imgH="355320" progId="Equation.3">
                  <p:embed/>
                </p:oleObj>
              </mc:Choice>
              <mc:Fallback>
                <p:oleObj name="Equation" r:id="rId12" imgW="2070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1" y="5943601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376"/>
          <p:cNvSpPr txBox="1">
            <a:spLocks noChangeArrowheads="1"/>
          </p:cNvSpPr>
          <p:nvPr/>
        </p:nvSpPr>
        <p:spPr bwMode="auto">
          <a:xfrm>
            <a:off x="10734916" y="6510339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cs typeface="Arial" charset="0"/>
              </a:rPr>
              <a:t>Credit: S. Seitz</a:t>
            </a:r>
          </a:p>
        </p:txBody>
      </p:sp>
    </p:spTree>
    <p:extLst>
      <p:ext uri="{BB962C8B-B14F-4D97-AF65-F5344CB8AC3E}">
        <p14:creationId xmlns:p14="http://schemas.microsoft.com/office/powerpoint/2010/main" val="255833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297" name="Rectangle 127"/>
          <p:cNvSpPr>
            <a:spLocks noChangeArrowheads="1"/>
          </p:cNvSpPr>
          <p:nvPr/>
        </p:nvSpPr>
        <p:spPr bwMode="auto">
          <a:xfrm>
            <a:off x="7696200" y="43434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7421" name="Rectangle 252"/>
          <p:cNvSpPr>
            <a:spLocks noChangeArrowheads="1"/>
          </p:cNvSpPr>
          <p:nvPr/>
        </p:nvSpPr>
        <p:spPr bwMode="auto">
          <a:xfrm>
            <a:off x="3336925" y="40259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170" name="Object 381"/>
          <p:cNvGraphicFramePr>
            <a:graphicFrameLocks noChangeAspect="1"/>
          </p:cNvGraphicFramePr>
          <p:nvPr/>
        </p:nvGraphicFramePr>
        <p:xfrm>
          <a:off x="7232651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4" name="Equation" r:id="rId5" imgW="330120" imgH="203040" progId="Equation.3">
                  <p:embed/>
                </p:oleObj>
              </mc:Choice>
              <mc:Fallback>
                <p:oleObj name="Equation" r:id="rId5" imgW="3301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1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3117850" y="1295401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5" name="Equation" r:id="rId7" imgW="355320" imgH="203040" progId="Equation.3">
                  <p:embed/>
                </p:oleObj>
              </mc:Choice>
              <mc:Fallback>
                <p:oleObj name="Equation" r:id="rId7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1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22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7423" name="Group 4"/>
          <p:cNvGrpSpPr>
            <a:grpSpLocks noChangeAspect="1"/>
          </p:cNvGrpSpPr>
          <p:nvPr/>
        </p:nvGrpSpPr>
        <p:grpSpPr bwMode="auto">
          <a:xfrm>
            <a:off x="9067800" y="304800"/>
            <a:ext cx="1143000" cy="973138"/>
            <a:chOff x="3799" y="2064"/>
            <a:chExt cx="1433" cy="1136"/>
          </a:xfrm>
        </p:grpSpPr>
        <p:grpSp>
          <p:nvGrpSpPr>
            <p:cNvPr id="7426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7428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29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0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1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2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3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4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5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6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7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38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39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0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1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2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3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4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7427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7172" name="Object 26"/>
          <p:cNvGraphicFramePr>
            <a:graphicFrameLocks noChangeAspect="1"/>
          </p:cNvGraphicFramePr>
          <p:nvPr/>
        </p:nvGraphicFramePr>
        <p:xfrm>
          <a:off x="8001001" y="533401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6" name="Equation" r:id="rId10" imgW="368280" imgH="203040" progId="Equation.3">
                  <p:embed/>
                </p:oleObj>
              </mc:Choice>
              <mc:Fallback>
                <p:oleObj name="Equation" r:id="rId10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1" y="533401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25" name="TextBox 31"/>
          <p:cNvSpPr txBox="1">
            <a:spLocks noChangeArrowheads="1"/>
          </p:cNvSpPr>
          <p:nvPr/>
        </p:nvSpPr>
        <p:spPr bwMode="auto">
          <a:xfrm>
            <a:off x="7740650" y="4351339"/>
            <a:ext cx="325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1"/>
              <a:t>?</a:t>
            </a:r>
          </a:p>
        </p:txBody>
      </p:sp>
      <p:graphicFrame>
        <p:nvGraphicFramePr>
          <p:cNvPr id="7173" name="Object 5"/>
          <p:cNvGraphicFramePr>
            <a:graphicFrameLocks noChangeAspect="1"/>
          </p:cNvGraphicFramePr>
          <p:nvPr/>
        </p:nvGraphicFramePr>
        <p:xfrm>
          <a:off x="3359151" y="5943601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7" name="Equation" r:id="rId12" imgW="2070000" imgH="355320" progId="Equation.3">
                  <p:embed/>
                </p:oleObj>
              </mc:Choice>
              <mc:Fallback>
                <p:oleObj name="Equation" r:id="rId12" imgW="2070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1" y="5943601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376"/>
          <p:cNvSpPr txBox="1">
            <a:spLocks noChangeArrowheads="1"/>
          </p:cNvSpPr>
          <p:nvPr/>
        </p:nvSpPr>
        <p:spPr bwMode="auto">
          <a:xfrm>
            <a:off x="10734916" y="6510339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cs typeface="Arial" charset="0"/>
              </a:rPr>
              <a:t>Credit: S. Seitz</a:t>
            </a:r>
          </a:p>
        </p:txBody>
      </p:sp>
    </p:spTree>
    <p:extLst>
      <p:ext uri="{BB962C8B-B14F-4D97-AF65-F5344CB8AC3E}">
        <p14:creationId xmlns:p14="http://schemas.microsoft.com/office/powerpoint/2010/main" val="372141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321" name="Rectangle 127"/>
          <p:cNvSpPr>
            <a:spLocks noChangeArrowheads="1"/>
          </p:cNvSpPr>
          <p:nvPr/>
        </p:nvSpPr>
        <p:spPr bwMode="auto">
          <a:xfrm>
            <a:off x="8382000" y="36576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8445" name="Rectangle 252"/>
          <p:cNvSpPr>
            <a:spLocks noChangeArrowheads="1"/>
          </p:cNvSpPr>
          <p:nvPr/>
        </p:nvSpPr>
        <p:spPr bwMode="auto">
          <a:xfrm>
            <a:off x="4038600" y="33528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194" name="Object 381"/>
          <p:cNvGraphicFramePr>
            <a:graphicFrameLocks noChangeAspect="1"/>
          </p:cNvGraphicFramePr>
          <p:nvPr/>
        </p:nvGraphicFramePr>
        <p:xfrm>
          <a:off x="7232651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0" name="Equation" r:id="rId5" imgW="330120" imgH="203040" progId="Equation.3">
                  <p:embed/>
                </p:oleObj>
              </mc:Choice>
              <mc:Fallback>
                <p:oleObj name="Equation" r:id="rId5" imgW="3301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1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3117850" y="1295401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1" name="Equation" r:id="rId7" imgW="355320" imgH="203040" progId="Equation.3">
                  <p:embed/>
                </p:oleObj>
              </mc:Choice>
              <mc:Fallback>
                <p:oleObj name="Equation" r:id="rId7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1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46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8447" name="Group 4"/>
          <p:cNvGrpSpPr>
            <a:grpSpLocks noChangeAspect="1"/>
          </p:cNvGrpSpPr>
          <p:nvPr/>
        </p:nvGrpSpPr>
        <p:grpSpPr bwMode="auto">
          <a:xfrm>
            <a:off x="9067800" y="304800"/>
            <a:ext cx="1143000" cy="973138"/>
            <a:chOff x="3799" y="2064"/>
            <a:chExt cx="1433" cy="1136"/>
          </a:xfrm>
        </p:grpSpPr>
        <p:grpSp>
          <p:nvGrpSpPr>
            <p:cNvPr id="8450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8452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53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54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55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56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57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58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59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60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61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462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463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464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465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466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467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468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8451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8196" name="Object 26"/>
          <p:cNvGraphicFramePr>
            <a:graphicFrameLocks noChangeAspect="1"/>
          </p:cNvGraphicFramePr>
          <p:nvPr/>
        </p:nvGraphicFramePr>
        <p:xfrm>
          <a:off x="8001001" y="533401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2" name="Equation" r:id="rId10" imgW="368280" imgH="203040" progId="Equation.3">
                  <p:embed/>
                </p:oleObj>
              </mc:Choice>
              <mc:Fallback>
                <p:oleObj name="Equation" r:id="rId10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1" y="533401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49" name="TextBox 31"/>
          <p:cNvSpPr txBox="1">
            <a:spLocks noChangeArrowheads="1"/>
          </p:cNvSpPr>
          <p:nvPr/>
        </p:nvSpPr>
        <p:spPr bwMode="auto">
          <a:xfrm>
            <a:off x="8382000" y="3657600"/>
            <a:ext cx="32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1"/>
              <a:t>?</a:t>
            </a:r>
          </a:p>
        </p:txBody>
      </p:sp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3359151" y="5943601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3" name="Equation" r:id="rId12" imgW="2070000" imgH="355320" progId="Equation.3">
                  <p:embed/>
                </p:oleObj>
              </mc:Choice>
              <mc:Fallback>
                <p:oleObj name="Equation" r:id="rId12" imgW="2070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1" y="5943601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376"/>
          <p:cNvSpPr txBox="1">
            <a:spLocks noChangeArrowheads="1"/>
          </p:cNvSpPr>
          <p:nvPr/>
        </p:nvSpPr>
        <p:spPr bwMode="auto">
          <a:xfrm>
            <a:off x="10734916" y="6510339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cs typeface="Arial" charset="0"/>
              </a:rPr>
              <a:t>Credit: S. Seitz</a:t>
            </a:r>
          </a:p>
        </p:txBody>
      </p:sp>
    </p:spTree>
    <p:extLst>
      <p:ext uri="{BB962C8B-B14F-4D97-AF65-F5344CB8AC3E}">
        <p14:creationId xmlns:p14="http://schemas.microsoft.com/office/powerpoint/2010/main" val="363457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363" name="Group 3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1488" name="Group 128"/>
          <p:cNvGraphicFramePr>
            <a:graphicFrameLocks noGrp="1"/>
          </p:cNvGraphicFramePr>
          <p:nvPr>
            <p:ph type="tbl" idx="1"/>
          </p:nvPr>
        </p:nvGraphicFramePr>
        <p:xfrm>
          <a:off x="6248400" y="2286000"/>
          <a:ext cx="3581400" cy="3429000"/>
        </p:xfrm>
        <a:graphic>
          <a:graphicData uri="http://schemas.openxmlformats.org/drawingml/2006/table">
            <a:tbl>
              <a:tblPr/>
              <a:tblGrid>
                <a:gridCol w="357188"/>
                <a:gridCol w="360362"/>
                <a:gridCol w="355600"/>
                <a:gridCol w="360363"/>
                <a:gridCol w="357187"/>
                <a:gridCol w="357188"/>
                <a:gridCol w="360362"/>
                <a:gridCol w="355600"/>
                <a:gridCol w="360363"/>
                <a:gridCol w="357187"/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218" name="Object 381"/>
          <p:cNvGraphicFramePr>
            <a:graphicFrameLocks noChangeAspect="1"/>
          </p:cNvGraphicFramePr>
          <p:nvPr/>
        </p:nvGraphicFramePr>
        <p:xfrm>
          <a:off x="7232651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2" name="Equation" r:id="rId5" imgW="330120" imgH="203040" progId="Equation.3">
                  <p:embed/>
                </p:oleObj>
              </mc:Choice>
              <mc:Fallback>
                <p:oleObj name="Equation" r:id="rId5" imgW="3301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1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3117850" y="1295401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3" name="Equation" r:id="rId7" imgW="355320" imgH="203040" progId="Equation.3">
                  <p:embed/>
                </p:oleObj>
              </mc:Choice>
              <mc:Fallback>
                <p:oleObj name="Equation" r:id="rId7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1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68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9469" name="Group 4"/>
          <p:cNvGrpSpPr>
            <a:grpSpLocks/>
          </p:cNvGrpSpPr>
          <p:nvPr/>
        </p:nvGrpSpPr>
        <p:grpSpPr bwMode="auto">
          <a:xfrm>
            <a:off x="8001000" y="304800"/>
            <a:ext cx="685800" cy="584200"/>
            <a:chOff x="3799" y="2064"/>
            <a:chExt cx="1433" cy="1136"/>
          </a:xfrm>
        </p:grpSpPr>
        <p:grpSp>
          <p:nvGrpSpPr>
            <p:cNvPr id="9471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9473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74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75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76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77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78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79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80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81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82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483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484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485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486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487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488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489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9472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9220" name="Object 26"/>
          <p:cNvGraphicFramePr>
            <a:graphicFrameLocks noChangeAspect="1"/>
          </p:cNvGraphicFramePr>
          <p:nvPr/>
        </p:nvGraphicFramePr>
        <p:xfrm>
          <a:off x="6846888" y="228601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4" name="Equation" r:id="rId10" imgW="368280" imgH="203040" progId="Equation.3">
                  <p:embed/>
                </p:oleObj>
              </mc:Choice>
              <mc:Fallback>
                <p:oleObj name="Equation" r:id="rId10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6888" y="228601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5"/>
          <p:cNvGraphicFramePr>
            <a:graphicFrameLocks noChangeAspect="1"/>
          </p:cNvGraphicFramePr>
          <p:nvPr/>
        </p:nvGraphicFramePr>
        <p:xfrm>
          <a:off x="3359151" y="5943601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5" name="Equation" r:id="rId12" imgW="2070000" imgH="355320" progId="Equation.3">
                  <p:embed/>
                </p:oleObj>
              </mc:Choice>
              <mc:Fallback>
                <p:oleObj name="Equation" r:id="rId12" imgW="2070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1" y="5943601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376"/>
          <p:cNvSpPr txBox="1">
            <a:spLocks noChangeArrowheads="1"/>
          </p:cNvSpPr>
          <p:nvPr/>
        </p:nvSpPr>
        <p:spPr bwMode="auto">
          <a:xfrm>
            <a:off x="10734916" y="6510339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cs typeface="Arial" charset="0"/>
              </a:rPr>
              <a:t>Credit: S. Seitz</a:t>
            </a:r>
          </a:p>
        </p:txBody>
      </p:sp>
    </p:spTree>
    <p:extLst>
      <p:ext uri="{BB962C8B-B14F-4D97-AF65-F5344CB8AC3E}">
        <p14:creationId xmlns:p14="http://schemas.microsoft.com/office/powerpoint/2010/main" val="34829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Shorthand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visualize a kernel as an image</a:t>
            </a:r>
          </a:p>
          <a:p>
            <a:pPr lvl="1"/>
            <a:r>
              <a:rPr lang="en-US" dirty="0" smtClean="0"/>
              <a:t>Highest values are white</a:t>
            </a:r>
          </a:p>
          <a:p>
            <a:pPr lvl="1"/>
            <a:r>
              <a:rPr lang="en-US" dirty="0" smtClean="0"/>
              <a:t>Lowest values are black</a:t>
            </a:r>
          </a:p>
          <a:p>
            <a:pPr lvl="1"/>
            <a:r>
              <a:rPr lang="en-US" dirty="0" smtClean="0"/>
              <a:t>Pad with extra zeros for ease of viewing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5"/>
          <a:stretch/>
        </p:blipFill>
        <p:spPr bwMode="auto">
          <a:xfrm>
            <a:off x="8351078" y="4624464"/>
            <a:ext cx="516714" cy="52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oup 4"/>
          <p:cNvGrpSpPr>
            <a:grpSpLocks noChangeAspect="1"/>
          </p:cNvGrpSpPr>
          <p:nvPr/>
        </p:nvGrpSpPr>
        <p:grpSpPr bwMode="auto">
          <a:xfrm>
            <a:off x="3726543" y="4423877"/>
            <a:ext cx="1143000" cy="973138"/>
            <a:chOff x="3799" y="2064"/>
            <a:chExt cx="1433" cy="1136"/>
          </a:xfrm>
        </p:grpSpPr>
        <p:grpSp>
          <p:nvGrpSpPr>
            <p:cNvPr id="20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2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3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5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6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7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0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1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7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8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21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9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38945"/>
              </p:ext>
            </p:extLst>
          </p:nvPr>
        </p:nvGraphicFramePr>
        <p:xfrm>
          <a:off x="2659744" y="4652478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7" name="Equation" r:id="rId6" imgW="368280" imgH="203040" progId="Equation.3">
                  <p:embed/>
                </p:oleObj>
              </mc:Choice>
              <mc:Fallback>
                <p:oleObj name="Equation" r:id="rId6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744" y="4652478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Arrow Connector 40"/>
          <p:cNvCxnSpPr/>
          <p:nvPr/>
        </p:nvCxnSpPr>
        <p:spPr>
          <a:xfrm>
            <a:off x="5210629" y="4917298"/>
            <a:ext cx="26125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670800" y="5482567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Box filter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6037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by any other name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filtering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Technically, this is known as correlation</a:t>
            </a:r>
          </a:p>
          <a:p>
            <a:endParaRPr lang="en-US" dirty="0" smtClean="0"/>
          </a:p>
          <a:p>
            <a:r>
              <a:rPr lang="en-US" dirty="0" smtClean="0"/>
              <a:t>But in practice is often called </a:t>
            </a:r>
            <a:r>
              <a:rPr lang="en-US" i="1" dirty="0" smtClean="0"/>
              <a:t>convolution</a:t>
            </a:r>
          </a:p>
        </p:txBody>
      </p:sp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075814"/>
              </p:ext>
            </p:extLst>
          </p:nvPr>
        </p:nvGraphicFramePr>
        <p:xfrm>
          <a:off x="3127830" y="2352398"/>
          <a:ext cx="7011663" cy="1204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3" name="Equation" r:id="rId4" imgW="2070000" imgH="355320" progId="Equation.3">
                  <p:embed/>
                </p:oleObj>
              </mc:Choice>
              <mc:Fallback>
                <p:oleObj name="Equation" r:id="rId4" imgW="2070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7830" y="2352398"/>
                        <a:ext cx="7011663" cy="12046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623369" y="5499855"/>
                <a:ext cx="239059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4400" b="0" dirty="0" smtClean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369" y="5499855"/>
                <a:ext cx="2390591" cy="67710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23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Warping: change the domain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Filtering: change the range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19" y="4694782"/>
            <a:ext cx="5226815" cy="206996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041500" y="2281349"/>
            <a:ext cx="5821677" cy="1676400"/>
            <a:chOff x="1524000" y="2895600"/>
            <a:chExt cx="5821677" cy="1676400"/>
          </a:xfrm>
        </p:grpSpPr>
        <p:pic>
          <p:nvPicPr>
            <p:cNvPr id="5" name="Picture 4" descr="HHHIMG_116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90713" y="3109913"/>
              <a:ext cx="1462087" cy="1095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24000" y="4205288"/>
              <a:ext cx="12954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 dirty="0">
                  <a:ea typeface="宋体" pitchFamily="2" charset="-122"/>
                </a:rPr>
                <a:t>translation</a:t>
              </a:r>
            </a:p>
          </p:txBody>
        </p:sp>
        <p:pic>
          <p:nvPicPr>
            <p:cNvPr id="7" name="Picture 7" descr="rotate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86200" y="2895600"/>
              <a:ext cx="1755775" cy="141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4117975" y="4191000"/>
              <a:ext cx="12192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>
                  <a:ea typeface="宋体" pitchFamily="2" charset="-122"/>
                </a:rPr>
                <a:t>rotation</a:t>
              </a: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6126477" y="4114800"/>
              <a:ext cx="12192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 dirty="0" smtClean="0">
                  <a:ea typeface="宋体" pitchFamily="2" charset="-122"/>
                </a:rPr>
                <a:t>scaling</a:t>
              </a:r>
              <a:endParaRPr lang="en-US" altLang="zh-CN" sz="1800" dirty="0">
                <a:ea typeface="宋体" pitchFamily="2" charset="-122"/>
              </a:endParaRPr>
            </a:p>
          </p:txBody>
        </p:sp>
        <p:pic>
          <p:nvPicPr>
            <p:cNvPr id="10" name="Picture 4" descr="HHHIMG_116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77883" y="3482181"/>
              <a:ext cx="915394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2742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by any other name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01603" y="4480708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*</a:t>
            </a:r>
            <a:endParaRPr lang="en-US" sz="7200" dirty="0"/>
          </a:p>
        </p:txBody>
      </p:sp>
      <p:sp>
        <p:nvSpPr>
          <p:cNvPr id="7" name="TextBox 6"/>
          <p:cNvSpPr txBox="1"/>
          <p:nvPr/>
        </p:nvSpPr>
        <p:spPr>
          <a:xfrm>
            <a:off x="6816203" y="4252108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=</a:t>
            </a:r>
            <a:endParaRPr lang="en-US" sz="7200" dirty="0"/>
          </a:p>
        </p:txBody>
      </p:sp>
      <p:sp>
        <p:nvSpPr>
          <p:cNvPr id="8" name="TextBox 7"/>
          <p:cNvSpPr txBox="1"/>
          <p:nvPr/>
        </p:nvSpPr>
        <p:spPr>
          <a:xfrm>
            <a:off x="2168003" y="61769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image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21013" y="52854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Kernel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52451" y="6176963"/>
            <a:ext cx="222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Output image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h</a:t>
            </a:r>
            <a:endParaRPr lang="en-US" dirty="0"/>
          </a:p>
        </p:txBody>
      </p:sp>
      <p:pic>
        <p:nvPicPr>
          <p:cNvPr id="14" name="Picture 4" descr="C:\larryz\classes\UW576S11\data\sn_mea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28"/>
          <a:stretch/>
        </p:blipFill>
        <p:spPr bwMode="auto">
          <a:xfrm>
            <a:off x="7838737" y="4041182"/>
            <a:ext cx="1659414" cy="213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larryz\classes\UW576S11\data\sn_ori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28"/>
          <a:stretch/>
        </p:blipFill>
        <p:spPr bwMode="auto">
          <a:xfrm>
            <a:off x="2059913" y="4050677"/>
            <a:ext cx="1652037" cy="212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5"/>
          <a:stretch/>
        </p:blipFill>
        <p:spPr bwMode="auto">
          <a:xfrm>
            <a:off x="5577056" y="4629854"/>
            <a:ext cx="516714" cy="52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768512" y="2988781"/>
                <a:ext cx="239059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4400" b="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512" y="2988781"/>
                <a:ext cx="2390591" cy="67710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3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smtClean="0"/>
              <a:t>Before:</a:t>
            </a:r>
            <a:endParaRPr lang="en-US"/>
          </a:p>
        </p:txBody>
      </p:sp>
      <p:pic>
        <p:nvPicPr>
          <p:cNvPr id="4" name="Content Placeholder 3" descr="noisy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765812"/>
            <a:ext cx="9144000" cy="6092189"/>
          </a:xfrm>
        </p:spPr>
      </p:pic>
    </p:spTree>
    <p:extLst>
      <p:ext uri="{BB962C8B-B14F-4D97-AF65-F5344CB8AC3E}">
        <p14:creationId xmlns:p14="http://schemas.microsoft.com/office/powerpoint/2010/main" val="307791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3x3 Box Filter</a:t>
            </a:r>
            <a:endParaRPr lang="en-US" dirty="0"/>
          </a:p>
        </p:txBody>
      </p:sp>
      <p:pic>
        <p:nvPicPr>
          <p:cNvPr id="7" name="Picture 6" descr="noisy_rect_3x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765811"/>
            <a:ext cx="9144000" cy="60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7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5x5 Box Filter</a:t>
            </a:r>
            <a:endParaRPr lang="en-US" dirty="0"/>
          </a:p>
        </p:txBody>
      </p:sp>
      <p:pic>
        <p:nvPicPr>
          <p:cNvPr id="9" name="Picture 8" descr="noisy_rect_5x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765811"/>
            <a:ext cx="9144000" cy="60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260" y="1897693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260" y="1897693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860" y="1516693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Blurring with a box 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filter</a:t>
            </a:r>
            <a:br>
              <a:rPr lang="en-US" dirty="0">
                <a:solidFill>
                  <a:srgbClr val="000000"/>
                </a:solidFill>
                <a:latin typeface="Calibri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274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real blur look like?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Imagine a point of light</a:t>
            </a:r>
            <a:endParaRPr lang="en-US" dirty="0"/>
          </a:p>
          <a:p>
            <a:r>
              <a:rPr lang="en-US" dirty="0" smtClean="0"/>
              <a:t>What does the point look like when viewed through an unfocused lens?</a:t>
            </a:r>
          </a:p>
          <a:p>
            <a:r>
              <a:rPr lang="en-US" dirty="0" smtClean="0"/>
              <a:t>Can we make a filter to blur like this?</a:t>
            </a:r>
          </a:p>
          <a:p>
            <a:endParaRPr lang="en-US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43" y="4248376"/>
            <a:ext cx="1945304" cy="1945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452678" y="4248376"/>
            <a:ext cx="1928587" cy="1928587"/>
            <a:chOff x="7728403" y="3962401"/>
            <a:chExt cx="2668814" cy="2668814"/>
          </a:xfrm>
        </p:grpSpPr>
        <p:sp>
          <p:nvSpPr>
            <p:cNvPr id="4" name="Rectangle 3"/>
            <p:cNvSpPr/>
            <p:nvPr/>
          </p:nvSpPr>
          <p:spPr>
            <a:xfrm>
              <a:off x="7728403" y="3962401"/>
              <a:ext cx="2668814" cy="266881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053539" y="5230713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52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real blur look like?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Imagine a point of light</a:t>
            </a:r>
            <a:endParaRPr lang="en-US" dirty="0"/>
          </a:p>
          <a:p>
            <a:r>
              <a:rPr lang="en-US" dirty="0" smtClean="0"/>
              <a:t>What does the point look like when viewed through an unfocused lens?</a:t>
            </a:r>
          </a:p>
          <a:p>
            <a:r>
              <a:rPr lang="en-US" dirty="0" smtClean="0"/>
              <a:t>Can we make a filter to blur like this?</a:t>
            </a:r>
          </a:p>
          <a:p>
            <a:endParaRPr lang="en-US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43" y="4248376"/>
            <a:ext cx="1945304" cy="1945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452678" y="4248376"/>
            <a:ext cx="1928587" cy="1928587"/>
            <a:chOff x="7728403" y="3962401"/>
            <a:chExt cx="2668814" cy="2668814"/>
          </a:xfrm>
        </p:grpSpPr>
        <p:sp>
          <p:nvSpPr>
            <p:cNvPr id="4" name="Rectangle 3"/>
            <p:cNvSpPr/>
            <p:nvPr/>
          </p:nvSpPr>
          <p:spPr>
            <a:xfrm>
              <a:off x="7728403" y="3962401"/>
              <a:ext cx="2668814" cy="266881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053539" y="5230713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336983" y="4028282"/>
            <a:ext cx="5921828" cy="22836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"/>
              </a:rPr>
              <a:t>cv2.GaussianBlur(image</a:t>
            </a:r>
            <a:r>
              <a:rPr lang="en-US" dirty="0">
                <a:latin typeface="Courier"/>
              </a:rPr>
              <a:t>, </a:t>
            </a:r>
            <a:r>
              <a:rPr lang="en-US" dirty="0" smtClean="0">
                <a:latin typeface="Courier"/>
              </a:rPr>
              <a:t>(13, 13), 0)</a:t>
            </a:r>
            <a:endParaRPr lang="en-US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6236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Interlude: Gaussian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AKA Normal/bell curve</a:t>
            </a:r>
          </a:p>
        </p:txBody>
      </p:sp>
      <p:pic>
        <p:nvPicPr>
          <p:cNvPr id="13318" name="Picture 6" descr="http://statcalc.weebly.com/uploads/2/1/0/7/21073810/24576245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97" y="2807810"/>
            <a:ext cx="3461023" cy="25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Probability density function for the normal 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204" y="1914943"/>
            <a:ext cx="685800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248538" y="6385762"/>
            <a:ext cx="4920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https://en.wikipedia.org/wiki/Normal_distribution</a:t>
            </a:r>
          </a:p>
        </p:txBody>
      </p:sp>
    </p:spTree>
    <p:extLst>
      <p:ext uri="{BB962C8B-B14F-4D97-AF65-F5344CB8AC3E}">
        <p14:creationId xmlns:p14="http://schemas.microsoft.com/office/powerpoint/2010/main" val="301355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Interlude: Gaussian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99356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AKA Normal/bell curve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</a:t>
            </a:r>
            <a:r>
              <a:rPr lang="en-US" dirty="0"/>
              <a:t>could represent a Gaussian like this as a 1D </a:t>
            </a:r>
            <a:r>
              <a:rPr lang="en-US" dirty="0" smtClean="0"/>
              <a:t>array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230" y="3863249"/>
            <a:ext cx="3033481" cy="28274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235" y="3373909"/>
            <a:ext cx="104895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/>
              </a:rPr>
              <a:t>array([ 0.00443185,  0.00530579,  0.00632878,  0.00752133,  0.00890582</a:t>
            </a:r>
            <a:r>
              <a:rPr lang="en-US" sz="1400" dirty="0" smtClean="0">
                <a:latin typeface="Courier"/>
              </a:rPr>
              <a:t>, …</a:t>
            </a:r>
            <a:endParaRPr lang="en-US" sz="14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8695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Interlude: Gaussian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99356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AKA Normal/bell curve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</a:t>
            </a:r>
            <a:r>
              <a:rPr lang="en-US" dirty="0"/>
              <a:t>could represent a Gaussian like this as a 1D </a:t>
            </a:r>
            <a:r>
              <a:rPr lang="en-US" dirty="0" smtClean="0"/>
              <a:t>array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could visualize this as a grayscale image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230" y="3863249"/>
            <a:ext cx="3033481" cy="2827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5" t="47447" r="9400" b="47446"/>
          <a:stretch/>
        </p:blipFill>
        <p:spPr>
          <a:xfrm>
            <a:off x="1245220" y="4685399"/>
            <a:ext cx="5742878" cy="2787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235" y="3373909"/>
            <a:ext cx="104895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/>
              </a:rPr>
              <a:t>array([ 0.00443185,  0.00530579,  0.00632878,  0.00752133,  0.00890582</a:t>
            </a:r>
            <a:r>
              <a:rPr lang="en-US" sz="1400" dirty="0" smtClean="0">
                <a:latin typeface="Courier"/>
              </a:rPr>
              <a:t>, …</a:t>
            </a:r>
            <a:endParaRPr lang="en-US" sz="14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4069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Previously: point operations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1210491" y="2425043"/>
            <a:ext cx="1645920" cy="1637028"/>
            <a:chOff x="1210491" y="2425043"/>
            <a:chExt cx="1645920" cy="1637028"/>
          </a:xfrm>
        </p:grpSpPr>
        <p:grpSp>
          <p:nvGrpSpPr>
            <p:cNvPr id="11" name="Group 10"/>
            <p:cNvGrpSpPr/>
            <p:nvPr/>
          </p:nvGrpSpPr>
          <p:grpSpPr>
            <a:xfrm>
              <a:off x="1210491" y="2425043"/>
              <a:ext cx="1645920" cy="274320"/>
              <a:chOff x="1210491" y="2797311"/>
              <a:chExt cx="1645920" cy="27432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0491" y="2699363"/>
              <a:ext cx="1645920" cy="274320"/>
              <a:chOff x="1210491" y="2797311"/>
              <a:chExt cx="1645920" cy="27432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210491" y="2971460"/>
              <a:ext cx="1645920" cy="274320"/>
              <a:chOff x="1210491" y="2797311"/>
              <a:chExt cx="1645920" cy="27432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762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210491" y="3243557"/>
              <a:ext cx="1645920" cy="274320"/>
              <a:chOff x="1210491" y="2797311"/>
              <a:chExt cx="1645920" cy="274320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210491" y="3513431"/>
              <a:ext cx="1645920" cy="274320"/>
              <a:chOff x="1210491" y="2797311"/>
              <a:chExt cx="1645920" cy="27432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1210491" y="3787751"/>
              <a:ext cx="1645920" cy="274320"/>
              <a:chOff x="1210491" y="2797311"/>
              <a:chExt cx="1645920" cy="27432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4361905" y="2425043"/>
            <a:ext cx="1645920" cy="1637028"/>
            <a:chOff x="1210491" y="2425043"/>
            <a:chExt cx="1645920" cy="1637028"/>
          </a:xfrm>
        </p:grpSpPr>
        <p:grpSp>
          <p:nvGrpSpPr>
            <p:cNvPr id="49" name="Group 48"/>
            <p:cNvGrpSpPr/>
            <p:nvPr/>
          </p:nvGrpSpPr>
          <p:grpSpPr>
            <a:xfrm>
              <a:off x="1210491" y="2425043"/>
              <a:ext cx="1645920" cy="274320"/>
              <a:chOff x="1210491" y="2797311"/>
              <a:chExt cx="1645920" cy="27432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210491" y="2699363"/>
              <a:ext cx="1645920" cy="274320"/>
              <a:chOff x="1210491" y="2797311"/>
              <a:chExt cx="1645920" cy="27432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1210491" y="2971460"/>
              <a:ext cx="1645920" cy="274320"/>
              <a:chOff x="1210491" y="2797311"/>
              <a:chExt cx="1645920" cy="27432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210491" y="3243557"/>
              <a:ext cx="1645920" cy="274320"/>
              <a:chOff x="1210491" y="2797311"/>
              <a:chExt cx="1645920" cy="27432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210491" y="3513431"/>
              <a:ext cx="1645920" cy="274320"/>
              <a:chOff x="1210491" y="2797311"/>
              <a:chExt cx="1645920" cy="27432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210491" y="3787751"/>
              <a:ext cx="1645920" cy="274320"/>
              <a:chOff x="1210491" y="2797311"/>
              <a:chExt cx="1645920" cy="274320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1" name="Rectangle 90"/>
          <p:cNvSpPr/>
          <p:nvPr/>
        </p:nvSpPr>
        <p:spPr>
          <a:xfrm>
            <a:off x="4361905" y="2425043"/>
            <a:ext cx="1645920" cy="1637029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2170545" y="3103418"/>
            <a:ext cx="31588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2" name="Rectangle 181"/>
          <p:cNvSpPr/>
          <p:nvPr/>
        </p:nvSpPr>
        <p:spPr>
          <a:xfrm>
            <a:off x="2033451" y="2973683"/>
            <a:ext cx="274320" cy="27432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2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Interlude: Gaussian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Gaussian distributions can be 2D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4" t="13537" r="9857" b="8022"/>
          <a:stretch/>
        </p:blipFill>
        <p:spPr>
          <a:xfrm>
            <a:off x="6367347" y="1690688"/>
            <a:ext cx="5118410" cy="4282069"/>
          </a:xfrm>
          <a:prstGeom prst="rect">
            <a:avLst/>
          </a:prstGeom>
        </p:spPr>
      </p:pic>
      <p:pic>
        <p:nvPicPr>
          <p:cNvPr id="7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29" y="3769113"/>
            <a:ext cx="3724907" cy="1126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118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Interlude: Gaussian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Gaussian distributions can be 2D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We could represent a Gaussian like this as a </a:t>
            </a:r>
            <a:r>
              <a:rPr lang="en-US" dirty="0" smtClean="0"/>
              <a:t>2D </a:t>
            </a:r>
            <a:r>
              <a:rPr lang="en-US" dirty="0"/>
              <a:t>array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4" t="13537" r="9857" b="8022"/>
          <a:stretch/>
        </p:blipFill>
        <p:spPr>
          <a:xfrm>
            <a:off x="8909820" y="4106346"/>
            <a:ext cx="3233858" cy="2705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8905" y="3709361"/>
            <a:ext cx="783559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/>
              </a:rPr>
              <a:t>array([[  6.26443576e-07,   1.08773899e-06,   1.82266398e-06, ...,</a:t>
            </a:r>
          </a:p>
          <a:p>
            <a:r>
              <a:rPr lang="en-US" sz="1400" dirty="0">
                <a:latin typeface="Courier"/>
              </a:rPr>
              <a:t>          1.82266398e-06,   1.08773899e-06,   6.26443576e-07],</a:t>
            </a:r>
          </a:p>
          <a:p>
            <a:r>
              <a:rPr lang="en-US" sz="1400" dirty="0">
                <a:latin typeface="Courier"/>
              </a:rPr>
              <a:t>       [  1.08773899e-06,   1.88871936e-06,   3.16482243e-06, ...,</a:t>
            </a:r>
          </a:p>
          <a:p>
            <a:r>
              <a:rPr lang="en-US" sz="1400" dirty="0">
                <a:latin typeface="Courier"/>
              </a:rPr>
              <a:t>          3.16482243e-06,   1.88871936e-06,   1.08773899e-06],</a:t>
            </a:r>
          </a:p>
          <a:p>
            <a:r>
              <a:rPr lang="en-US" sz="1400" dirty="0">
                <a:latin typeface="Courier"/>
              </a:rPr>
              <a:t>       [  1.82266398e-06,   3.16482243e-06,   5.30311766e-06, ...,</a:t>
            </a:r>
          </a:p>
          <a:p>
            <a:r>
              <a:rPr lang="en-US" sz="1400" dirty="0">
                <a:latin typeface="Courier"/>
              </a:rPr>
              <a:t>          5.30311766e-06,   3.16482243e-06,   1.82266398e-06],</a:t>
            </a:r>
          </a:p>
          <a:p>
            <a:r>
              <a:rPr lang="en-US" sz="1400" dirty="0">
                <a:latin typeface="Courier"/>
              </a:rPr>
              <a:t>       ..., </a:t>
            </a:r>
          </a:p>
          <a:p>
            <a:r>
              <a:rPr lang="en-US" sz="1400" dirty="0">
                <a:latin typeface="Courier"/>
              </a:rPr>
              <a:t>       [  1.82266398e-06,   3.16482243e-06,   5.30311766e-06, ...,</a:t>
            </a:r>
          </a:p>
          <a:p>
            <a:r>
              <a:rPr lang="en-US" sz="1400" dirty="0">
                <a:latin typeface="Courier"/>
              </a:rPr>
              <a:t>          5.30311766e-06,   3.16482243e-06,   1.82266398e-06],</a:t>
            </a:r>
          </a:p>
          <a:p>
            <a:r>
              <a:rPr lang="en-US" sz="1400" dirty="0">
                <a:latin typeface="Courier"/>
              </a:rPr>
              <a:t>       [  1.08773899e-06,   1.88871936e-06,   3.16482243e-06, ...,</a:t>
            </a:r>
          </a:p>
          <a:p>
            <a:r>
              <a:rPr lang="en-US" sz="1400" dirty="0">
                <a:latin typeface="Courier"/>
              </a:rPr>
              <a:t>          3.16482243e-06,   1.88871936e-06,   1.08773899e-06],</a:t>
            </a:r>
          </a:p>
          <a:p>
            <a:r>
              <a:rPr lang="en-US" sz="1400" dirty="0">
                <a:latin typeface="Courier"/>
              </a:rPr>
              <a:t>       [  6.26443576e-07,   1.08773899e-06,   1.82266398e-06, ...,</a:t>
            </a:r>
          </a:p>
          <a:p>
            <a:r>
              <a:rPr lang="en-US" sz="1400" dirty="0">
                <a:latin typeface="Courier"/>
              </a:rPr>
              <a:t>          1.82266398e-06,   1.08773899e-06,   6.26443576e-07]])</a:t>
            </a:r>
          </a:p>
        </p:txBody>
      </p:sp>
    </p:spTree>
    <p:extLst>
      <p:ext uri="{BB962C8B-B14F-4D97-AF65-F5344CB8AC3E}">
        <p14:creationId xmlns:p14="http://schemas.microsoft.com/office/powerpoint/2010/main" val="64961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Interlude: Gaussian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Gaussian distributions can be 2D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/>
              <a:t>We could represent a Gaussian like this as a </a:t>
            </a:r>
            <a:r>
              <a:rPr lang="en-US" dirty="0" smtClean="0"/>
              <a:t>2D array</a:t>
            </a:r>
          </a:p>
          <a:p>
            <a:endParaRPr lang="en-US" dirty="0"/>
          </a:p>
          <a:p>
            <a:r>
              <a:rPr lang="en-US" dirty="0" smtClean="0"/>
              <a:t>We could visualize the array as a grayscale image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4" t="13537" r="9857" b="8022"/>
          <a:stretch/>
        </p:blipFill>
        <p:spPr>
          <a:xfrm>
            <a:off x="8909820" y="4106346"/>
            <a:ext cx="3233858" cy="2705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8905" y="3709361"/>
            <a:ext cx="78355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/>
              </a:rPr>
              <a:t>array([[  6.26443576e-07,   1.08773899e-06,   1.82266398e-06, </a:t>
            </a:r>
            <a:r>
              <a:rPr lang="en-US" sz="1400" dirty="0" smtClean="0">
                <a:latin typeface="Courier"/>
              </a:rPr>
              <a:t>...,</a:t>
            </a:r>
            <a:endParaRPr lang="en-US" sz="1400" dirty="0">
              <a:latin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7" t="9451" r="18242" b="9451"/>
          <a:stretch/>
        </p:blipFill>
        <p:spPr>
          <a:xfrm>
            <a:off x="3691177" y="4728118"/>
            <a:ext cx="1951339" cy="194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filter: </a:t>
            </a:r>
            <a:r>
              <a:rPr lang="en-US" dirty="0" smtClean="0"/>
              <a:t>Gaussian</a:t>
            </a:r>
            <a:endParaRPr lang="en-US" dirty="0"/>
          </a:p>
        </p:txBody>
      </p:sp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Weight contributions of neighboring pixels by </a:t>
            </a:r>
            <a:r>
              <a:rPr lang="en-US" dirty="0" smtClean="0"/>
              <a:t>nearness</a:t>
            </a:r>
            <a:endParaRPr lang="en-US" dirty="0"/>
          </a:p>
        </p:txBody>
      </p:sp>
      <p:pic>
        <p:nvPicPr>
          <p:cNvPr id="4608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264" y="3054349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664" y="5416550"/>
            <a:ext cx="2514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Text Box 7"/>
          <p:cNvSpPr txBox="1">
            <a:spLocks noChangeArrowheads="1"/>
          </p:cNvSpPr>
          <p:nvPr/>
        </p:nvSpPr>
        <p:spPr bwMode="auto">
          <a:xfrm>
            <a:off x="6626652" y="3340099"/>
            <a:ext cx="3478212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600">
                <a:latin typeface="Tahoma" pitchFamily="34" charset="0"/>
              </a:rPr>
              <a:t>0.003   0.013   0.022   0.013   0.003</a:t>
            </a:r>
          </a:p>
          <a:p>
            <a:pPr eaLnBrk="1" hangingPunct="1"/>
            <a:r>
              <a:rPr lang="en-US" sz="1600">
                <a:latin typeface="Tahoma" pitchFamily="34" charset="0"/>
              </a:rPr>
              <a:t>0.013   0.059   0.097   0.059   0.013</a:t>
            </a:r>
          </a:p>
          <a:p>
            <a:pPr eaLnBrk="1" hangingPunct="1"/>
            <a:r>
              <a:rPr lang="en-US" sz="1600">
                <a:latin typeface="Tahoma" pitchFamily="34" charset="0"/>
              </a:rPr>
              <a:t>0.022   0.097   0.159   0.097   0.022</a:t>
            </a:r>
          </a:p>
          <a:p>
            <a:pPr eaLnBrk="1" hangingPunct="1"/>
            <a:r>
              <a:rPr lang="en-US" sz="1600">
                <a:latin typeface="Tahoma" pitchFamily="34" charset="0"/>
              </a:rPr>
              <a:t>0.013   0.059   0.097   0.059   0.013</a:t>
            </a:r>
          </a:p>
          <a:p>
            <a:pPr eaLnBrk="1" hangingPunct="1"/>
            <a:r>
              <a:rPr lang="en-US" sz="1600">
                <a:latin typeface="Tahoma" pitchFamily="34" charset="0"/>
              </a:rPr>
              <a:t>0.003   0.013   0.022   0.013   0.003</a:t>
            </a:r>
          </a:p>
        </p:txBody>
      </p:sp>
      <p:sp>
        <p:nvSpPr>
          <p:cNvPr id="46087" name="Text Box 8"/>
          <p:cNvSpPr txBox="1">
            <a:spLocks noChangeArrowheads="1"/>
          </p:cNvSpPr>
          <p:nvPr/>
        </p:nvSpPr>
        <p:spPr bwMode="auto">
          <a:xfrm>
            <a:off x="7780764" y="4897437"/>
            <a:ext cx="14049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latin typeface="Tahoma" pitchFamily="34" charset="0"/>
                <a:sym typeface="Symbol" pitchFamily="18" charset="2"/>
              </a:rPr>
              <a:t>5 x 5,  = 1</a:t>
            </a:r>
            <a:endParaRPr lang="en-US">
              <a:latin typeface="Tahoma" pitchFamily="34" charset="0"/>
            </a:endParaRPr>
          </a:p>
        </p:txBody>
      </p:sp>
      <p:sp>
        <p:nvSpPr>
          <p:cNvPr id="46088" name="Rectangle 9"/>
          <p:cNvSpPr>
            <a:spLocks noChangeArrowheads="1"/>
          </p:cNvSpPr>
          <p:nvPr/>
        </p:nvSpPr>
        <p:spPr bwMode="auto">
          <a:xfrm>
            <a:off x="6599664" y="3054349"/>
            <a:ext cx="35052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4" t="13537" r="9857" b="8022"/>
          <a:stretch/>
        </p:blipFill>
        <p:spPr>
          <a:xfrm>
            <a:off x="842382" y="2545284"/>
            <a:ext cx="3471282" cy="2904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t="9177"/>
          <a:stretch/>
        </p:blipFill>
        <p:spPr>
          <a:xfrm>
            <a:off x="4527750" y="3054349"/>
            <a:ext cx="186933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270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Filter </a:t>
            </a:r>
            <a:r>
              <a:rPr lang="en-US" dirty="0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Gaussian Filter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7990114" y="2743133"/>
            <a:ext cx="1761884" cy="1865946"/>
            <a:chOff x="10734916" y="2699657"/>
            <a:chExt cx="918867" cy="973138"/>
          </a:xfrm>
        </p:grpSpPr>
        <p:grpSp>
          <p:nvGrpSpPr>
            <p:cNvPr id="5" name="Group 4"/>
            <p:cNvGrpSpPr/>
            <p:nvPr/>
          </p:nvGrpSpPr>
          <p:grpSpPr>
            <a:xfrm>
              <a:off x="10734916" y="2699657"/>
              <a:ext cx="918867" cy="973138"/>
              <a:chOff x="9291934" y="304800"/>
              <a:chExt cx="918867" cy="973138"/>
            </a:xfrm>
          </p:grpSpPr>
          <p:sp>
            <p:nvSpPr>
              <p:cNvPr id="16" name="Rectangle 6"/>
              <p:cNvSpPr>
                <a:spLocks noChangeArrowheads="1"/>
              </p:cNvSpPr>
              <p:nvPr/>
            </p:nvSpPr>
            <p:spPr bwMode="auto">
              <a:xfrm>
                <a:off x="9904512" y="953273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/>
                  <a:t>0.0625</a:t>
                </a:r>
              </a:p>
            </p:txBody>
          </p:sp>
          <p:sp>
            <p:nvSpPr>
              <p:cNvPr id="17" name="Rectangle 7"/>
              <p:cNvSpPr>
                <a:spLocks noChangeArrowheads="1"/>
              </p:cNvSpPr>
              <p:nvPr/>
            </p:nvSpPr>
            <p:spPr bwMode="auto">
              <a:xfrm>
                <a:off x="9598223" y="953273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0.125</a:t>
                </a:r>
                <a:endParaRPr lang="en-US" sz="1200" dirty="0"/>
              </a:p>
            </p:txBody>
          </p:sp>
          <p:sp>
            <p:nvSpPr>
              <p:cNvPr id="18" name="Rectangle 8"/>
              <p:cNvSpPr>
                <a:spLocks noChangeArrowheads="1"/>
              </p:cNvSpPr>
              <p:nvPr/>
            </p:nvSpPr>
            <p:spPr bwMode="auto">
              <a:xfrm>
                <a:off x="9291934" y="953273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/>
                  <a:t>0.0625</a:t>
                </a:r>
              </a:p>
            </p:txBody>
          </p:sp>
          <p:sp>
            <p:nvSpPr>
              <p:cNvPr id="19" name="Rectangle 9"/>
              <p:cNvSpPr>
                <a:spLocks noChangeArrowheads="1"/>
              </p:cNvSpPr>
              <p:nvPr/>
            </p:nvSpPr>
            <p:spPr bwMode="auto">
              <a:xfrm>
                <a:off x="9904512" y="629465"/>
                <a:ext cx="306289" cy="32380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0.125</a:t>
                </a:r>
                <a:endParaRPr lang="en-US" sz="1200" dirty="0"/>
              </a:p>
            </p:txBody>
          </p:sp>
          <p:sp>
            <p:nvSpPr>
              <p:cNvPr id="20" name="Rectangle 10"/>
              <p:cNvSpPr>
                <a:spLocks noChangeArrowheads="1"/>
              </p:cNvSpPr>
              <p:nvPr/>
            </p:nvSpPr>
            <p:spPr bwMode="auto">
              <a:xfrm>
                <a:off x="9598223" y="629465"/>
                <a:ext cx="306289" cy="32380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0.25</a:t>
                </a:r>
                <a:endParaRPr lang="en-US" sz="1200" dirty="0"/>
              </a:p>
            </p:txBody>
          </p:sp>
          <p:sp>
            <p:nvSpPr>
              <p:cNvPr id="21" name="Rectangle 11"/>
              <p:cNvSpPr>
                <a:spLocks noChangeArrowheads="1"/>
              </p:cNvSpPr>
              <p:nvPr/>
            </p:nvSpPr>
            <p:spPr bwMode="auto">
              <a:xfrm>
                <a:off x="9291934" y="629465"/>
                <a:ext cx="306289" cy="32380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0.125</a:t>
                </a:r>
                <a:endParaRPr lang="en-US" sz="1200" dirty="0"/>
              </a:p>
            </p:txBody>
          </p:sp>
          <p:sp>
            <p:nvSpPr>
              <p:cNvPr id="22" name="Rectangle 12"/>
              <p:cNvSpPr>
                <a:spLocks noChangeArrowheads="1"/>
              </p:cNvSpPr>
              <p:nvPr/>
            </p:nvSpPr>
            <p:spPr bwMode="auto">
              <a:xfrm>
                <a:off x="9904512" y="304800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/>
                  <a:t>0.0625</a:t>
                </a:r>
              </a:p>
            </p:txBody>
          </p:sp>
          <p:sp>
            <p:nvSpPr>
              <p:cNvPr id="23" name="Rectangle 13"/>
              <p:cNvSpPr>
                <a:spLocks noChangeArrowheads="1"/>
              </p:cNvSpPr>
              <p:nvPr/>
            </p:nvSpPr>
            <p:spPr bwMode="auto">
              <a:xfrm>
                <a:off x="9598223" y="304800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0.125</a:t>
                </a:r>
                <a:endParaRPr lang="en-US" sz="1200" dirty="0"/>
              </a:p>
            </p:txBody>
          </p:sp>
          <p:sp>
            <p:nvSpPr>
              <p:cNvPr id="24" name="Rectangle 14"/>
              <p:cNvSpPr>
                <a:spLocks noChangeArrowheads="1"/>
              </p:cNvSpPr>
              <p:nvPr/>
            </p:nvSpPr>
            <p:spPr bwMode="auto">
              <a:xfrm>
                <a:off x="9291934" y="304800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0.0625</a:t>
                </a:r>
                <a:endParaRPr lang="en-US" sz="12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734916" y="2699657"/>
              <a:ext cx="918867" cy="973138"/>
              <a:chOff x="9291934" y="304800"/>
              <a:chExt cx="918867" cy="973138"/>
            </a:xfrm>
          </p:grpSpPr>
          <p:sp>
            <p:nvSpPr>
              <p:cNvPr id="12" name="Line 19"/>
              <p:cNvSpPr>
                <a:spLocks noChangeShapeType="1"/>
              </p:cNvSpPr>
              <p:nvPr/>
            </p:nvSpPr>
            <p:spPr bwMode="auto">
              <a:xfrm>
                <a:off x="9291934" y="304800"/>
                <a:ext cx="0" cy="97313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3" name="Line 20"/>
              <p:cNvSpPr>
                <a:spLocks noChangeShapeType="1"/>
              </p:cNvSpPr>
              <p:nvPr/>
            </p:nvSpPr>
            <p:spPr bwMode="auto">
              <a:xfrm>
                <a:off x="9598223" y="304800"/>
                <a:ext cx="0" cy="9731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4" name="Line 21"/>
              <p:cNvSpPr>
                <a:spLocks noChangeShapeType="1"/>
              </p:cNvSpPr>
              <p:nvPr/>
            </p:nvSpPr>
            <p:spPr bwMode="auto">
              <a:xfrm>
                <a:off x="9904512" y="304800"/>
                <a:ext cx="0" cy="9731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5" name="Line 22"/>
              <p:cNvSpPr>
                <a:spLocks noChangeShapeType="1"/>
              </p:cNvSpPr>
              <p:nvPr/>
            </p:nvSpPr>
            <p:spPr bwMode="auto">
              <a:xfrm>
                <a:off x="10210801" y="304800"/>
                <a:ext cx="0" cy="97313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0734916" y="2699657"/>
              <a:ext cx="918867" cy="973138"/>
              <a:chOff x="9291934" y="304800"/>
              <a:chExt cx="918867" cy="973138"/>
            </a:xfrm>
          </p:grpSpPr>
          <p:sp>
            <p:nvSpPr>
              <p:cNvPr id="8" name="Line 15"/>
              <p:cNvSpPr>
                <a:spLocks noChangeShapeType="1"/>
              </p:cNvSpPr>
              <p:nvPr/>
            </p:nvSpPr>
            <p:spPr bwMode="auto">
              <a:xfrm>
                <a:off x="9291934" y="304800"/>
                <a:ext cx="918867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" name="Line 16"/>
              <p:cNvSpPr>
                <a:spLocks noChangeShapeType="1"/>
              </p:cNvSpPr>
              <p:nvPr/>
            </p:nvSpPr>
            <p:spPr bwMode="auto">
              <a:xfrm>
                <a:off x="9291934" y="629465"/>
                <a:ext cx="91886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" name="Line 17"/>
              <p:cNvSpPr>
                <a:spLocks noChangeShapeType="1"/>
              </p:cNvSpPr>
              <p:nvPr/>
            </p:nvSpPr>
            <p:spPr bwMode="auto">
              <a:xfrm>
                <a:off x="9291934" y="953273"/>
                <a:ext cx="91886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" name="Line 18"/>
              <p:cNvSpPr>
                <a:spLocks noChangeShapeType="1"/>
              </p:cNvSpPr>
              <p:nvPr/>
            </p:nvSpPr>
            <p:spPr bwMode="auto">
              <a:xfrm>
                <a:off x="9291934" y="1277938"/>
                <a:ext cx="918867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</p:grpSp>
      <p:graphicFrame>
        <p:nvGraphicFramePr>
          <p:cNvPr id="25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985467"/>
              </p:ext>
            </p:extLst>
          </p:nvPr>
        </p:nvGraphicFramePr>
        <p:xfrm>
          <a:off x="6815524" y="3394324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0" name="Equation" r:id="rId4" imgW="368280" imgH="203040" progId="Equation.3">
                  <p:embed/>
                </p:oleObj>
              </mc:Choice>
              <mc:Fallback>
                <p:oleObj name="Equation" r:id="rId4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5524" y="3394324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89" y="3410486"/>
            <a:ext cx="153144" cy="49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3154690" y="2743133"/>
            <a:ext cx="1761884" cy="1865946"/>
            <a:chOff x="10734916" y="2699657"/>
            <a:chExt cx="918867" cy="973138"/>
          </a:xfrm>
        </p:grpSpPr>
        <p:grpSp>
          <p:nvGrpSpPr>
            <p:cNvPr id="28" name="Group 27"/>
            <p:cNvGrpSpPr/>
            <p:nvPr/>
          </p:nvGrpSpPr>
          <p:grpSpPr>
            <a:xfrm>
              <a:off x="10734916" y="2699657"/>
              <a:ext cx="918867" cy="973138"/>
              <a:chOff x="9291934" y="304800"/>
              <a:chExt cx="918867" cy="973138"/>
            </a:xfrm>
          </p:grpSpPr>
          <p:sp>
            <p:nvSpPr>
              <p:cNvPr id="39" name="Rectangle 6"/>
              <p:cNvSpPr>
                <a:spLocks noChangeArrowheads="1"/>
              </p:cNvSpPr>
              <p:nvPr/>
            </p:nvSpPr>
            <p:spPr bwMode="auto">
              <a:xfrm>
                <a:off x="9904512" y="953273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1</a:t>
                </a:r>
                <a:endParaRPr lang="en-US" sz="1200" dirty="0"/>
              </a:p>
            </p:txBody>
          </p:sp>
          <p:sp>
            <p:nvSpPr>
              <p:cNvPr id="40" name="Rectangle 7"/>
              <p:cNvSpPr>
                <a:spLocks noChangeArrowheads="1"/>
              </p:cNvSpPr>
              <p:nvPr/>
            </p:nvSpPr>
            <p:spPr bwMode="auto">
              <a:xfrm>
                <a:off x="9598223" y="953273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1</a:t>
                </a:r>
                <a:endParaRPr lang="en-US" sz="1200" dirty="0"/>
              </a:p>
            </p:txBody>
          </p:sp>
          <p:sp>
            <p:nvSpPr>
              <p:cNvPr id="41" name="Rectangle 8"/>
              <p:cNvSpPr>
                <a:spLocks noChangeArrowheads="1"/>
              </p:cNvSpPr>
              <p:nvPr/>
            </p:nvSpPr>
            <p:spPr bwMode="auto">
              <a:xfrm>
                <a:off x="9291934" y="953273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1</a:t>
                </a:r>
                <a:endParaRPr lang="en-US" sz="1200" dirty="0"/>
              </a:p>
            </p:txBody>
          </p:sp>
          <p:sp>
            <p:nvSpPr>
              <p:cNvPr id="42" name="Rectangle 9"/>
              <p:cNvSpPr>
                <a:spLocks noChangeArrowheads="1"/>
              </p:cNvSpPr>
              <p:nvPr/>
            </p:nvSpPr>
            <p:spPr bwMode="auto">
              <a:xfrm>
                <a:off x="9904512" y="629465"/>
                <a:ext cx="306289" cy="32380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1</a:t>
                </a:r>
                <a:endParaRPr lang="en-US" sz="1200" dirty="0"/>
              </a:p>
            </p:txBody>
          </p:sp>
          <p:sp>
            <p:nvSpPr>
              <p:cNvPr id="43" name="Rectangle 10"/>
              <p:cNvSpPr>
                <a:spLocks noChangeArrowheads="1"/>
              </p:cNvSpPr>
              <p:nvPr/>
            </p:nvSpPr>
            <p:spPr bwMode="auto">
              <a:xfrm>
                <a:off x="9598223" y="629465"/>
                <a:ext cx="306289" cy="32380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1</a:t>
                </a:r>
                <a:endParaRPr lang="en-US" sz="1200" dirty="0"/>
              </a:p>
            </p:txBody>
          </p:sp>
          <p:sp>
            <p:nvSpPr>
              <p:cNvPr id="44" name="Rectangle 11"/>
              <p:cNvSpPr>
                <a:spLocks noChangeArrowheads="1"/>
              </p:cNvSpPr>
              <p:nvPr/>
            </p:nvSpPr>
            <p:spPr bwMode="auto">
              <a:xfrm>
                <a:off x="9291934" y="629465"/>
                <a:ext cx="306289" cy="32380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1</a:t>
                </a:r>
                <a:endParaRPr lang="en-US" sz="1200" dirty="0"/>
              </a:p>
            </p:txBody>
          </p:sp>
          <p:sp>
            <p:nvSpPr>
              <p:cNvPr id="45" name="Rectangle 12"/>
              <p:cNvSpPr>
                <a:spLocks noChangeArrowheads="1"/>
              </p:cNvSpPr>
              <p:nvPr/>
            </p:nvSpPr>
            <p:spPr bwMode="auto">
              <a:xfrm>
                <a:off x="9904512" y="304800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1</a:t>
                </a:r>
                <a:endParaRPr lang="en-US" sz="1200" dirty="0"/>
              </a:p>
            </p:txBody>
          </p:sp>
          <p:sp>
            <p:nvSpPr>
              <p:cNvPr id="46" name="Rectangle 13"/>
              <p:cNvSpPr>
                <a:spLocks noChangeArrowheads="1"/>
              </p:cNvSpPr>
              <p:nvPr/>
            </p:nvSpPr>
            <p:spPr bwMode="auto">
              <a:xfrm>
                <a:off x="9598223" y="304800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1</a:t>
                </a:r>
                <a:endParaRPr lang="en-US" sz="1200" dirty="0"/>
              </a:p>
            </p:txBody>
          </p:sp>
          <p:sp>
            <p:nvSpPr>
              <p:cNvPr id="47" name="Rectangle 14"/>
              <p:cNvSpPr>
                <a:spLocks noChangeArrowheads="1"/>
              </p:cNvSpPr>
              <p:nvPr/>
            </p:nvSpPr>
            <p:spPr bwMode="auto">
              <a:xfrm>
                <a:off x="9291934" y="304800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1</a:t>
                </a:r>
                <a:endParaRPr lang="en-US" sz="1200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10734916" y="2699657"/>
              <a:ext cx="918867" cy="973138"/>
              <a:chOff x="9291934" y="304800"/>
              <a:chExt cx="918867" cy="973138"/>
            </a:xfrm>
          </p:grpSpPr>
          <p:sp>
            <p:nvSpPr>
              <p:cNvPr id="35" name="Line 19"/>
              <p:cNvSpPr>
                <a:spLocks noChangeShapeType="1"/>
              </p:cNvSpPr>
              <p:nvPr/>
            </p:nvSpPr>
            <p:spPr bwMode="auto">
              <a:xfrm>
                <a:off x="9291934" y="304800"/>
                <a:ext cx="0" cy="97313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" name="Line 20"/>
              <p:cNvSpPr>
                <a:spLocks noChangeShapeType="1"/>
              </p:cNvSpPr>
              <p:nvPr/>
            </p:nvSpPr>
            <p:spPr bwMode="auto">
              <a:xfrm>
                <a:off x="9598223" y="304800"/>
                <a:ext cx="0" cy="9731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7" name="Line 21"/>
              <p:cNvSpPr>
                <a:spLocks noChangeShapeType="1"/>
              </p:cNvSpPr>
              <p:nvPr/>
            </p:nvSpPr>
            <p:spPr bwMode="auto">
              <a:xfrm>
                <a:off x="9904512" y="304800"/>
                <a:ext cx="0" cy="9731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8" name="Line 22"/>
              <p:cNvSpPr>
                <a:spLocks noChangeShapeType="1"/>
              </p:cNvSpPr>
              <p:nvPr/>
            </p:nvSpPr>
            <p:spPr bwMode="auto">
              <a:xfrm>
                <a:off x="10210801" y="304800"/>
                <a:ext cx="0" cy="97313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734916" y="2699657"/>
              <a:ext cx="918867" cy="973138"/>
              <a:chOff x="9291934" y="304800"/>
              <a:chExt cx="918867" cy="973138"/>
            </a:xfrm>
          </p:grpSpPr>
          <p:sp>
            <p:nvSpPr>
              <p:cNvPr id="31" name="Line 15"/>
              <p:cNvSpPr>
                <a:spLocks noChangeShapeType="1"/>
              </p:cNvSpPr>
              <p:nvPr/>
            </p:nvSpPr>
            <p:spPr bwMode="auto">
              <a:xfrm>
                <a:off x="9291934" y="304800"/>
                <a:ext cx="918867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9291934" y="629465"/>
                <a:ext cx="91886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" name="Line 17"/>
              <p:cNvSpPr>
                <a:spLocks noChangeShapeType="1"/>
              </p:cNvSpPr>
              <p:nvPr/>
            </p:nvSpPr>
            <p:spPr bwMode="auto">
              <a:xfrm>
                <a:off x="9291934" y="953273"/>
                <a:ext cx="91886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" name="Line 18"/>
              <p:cNvSpPr>
                <a:spLocks noChangeShapeType="1"/>
              </p:cNvSpPr>
              <p:nvPr/>
            </p:nvSpPr>
            <p:spPr bwMode="auto">
              <a:xfrm>
                <a:off x="9291934" y="1277938"/>
                <a:ext cx="918867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</p:grpSp>
      <p:graphicFrame>
        <p:nvGraphicFramePr>
          <p:cNvPr id="4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260197"/>
              </p:ext>
            </p:extLst>
          </p:nvPr>
        </p:nvGraphicFramePr>
        <p:xfrm>
          <a:off x="1705968" y="3394324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1" name="Equation" r:id="rId7" imgW="368280" imgH="203040" progId="Equation.3">
                  <p:embed/>
                </p:oleObj>
              </mc:Choice>
              <mc:Fallback>
                <p:oleObj name="Equation" r:id="rId7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5968" y="3394324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306" y="1954712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882" y="1955619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2800001" y="4895128"/>
            <a:ext cx="24876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Box filter:</a:t>
            </a:r>
          </a:p>
          <a:p>
            <a:pPr algn="ctr"/>
            <a:r>
              <a:rPr lang="en-US" sz="2800" dirty="0" smtClean="0"/>
              <a:t>Normal average</a:t>
            </a:r>
            <a:endParaRPr lang="en-US" sz="2800" dirty="0"/>
          </a:p>
        </p:txBody>
      </p:sp>
      <p:sp>
        <p:nvSpPr>
          <p:cNvPr id="52" name="TextBox 51"/>
          <p:cNvSpPr txBox="1"/>
          <p:nvPr/>
        </p:nvSpPr>
        <p:spPr>
          <a:xfrm>
            <a:off x="7477272" y="4895128"/>
            <a:ext cx="28039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Gaussian filter:</a:t>
            </a:r>
          </a:p>
          <a:p>
            <a:pPr algn="ctr"/>
            <a:r>
              <a:rPr lang="en-US" sz="2800" dirty="0" smtClean="0"/>
              <a:t>Weighted average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658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0138229" y="190503"/>
            <a:ext cx="1761884" cy="1865946"/>
            <a:chOff x="10734916" y="2699657"/>
            <a:chExt cx="918867" cy="973138"/>
          </a:xfrm>
        </p:grpSpPr>
        <p:grpSp>
          <p:nvGrpSpPr>
            <p:cNvPr id="5" name="Group 4"/>
            <p:cNvGrpSpPr/>
            <p:nvPr/>
          </p:nvGrpSpPr>
          <p:grpSpPr>
            <a:xfrm>
              <a:off x="10734916" y="2699657"/>
              <a:ext cx="918867" cy="973138"/>
              <a:chOff x="9291934" y="304800"/>
              <a:chExt cx="918867" cy="973138"/>
            </a:xfrm>
          </p:grpSpPr>
          <p:sp>
            <p:nvSpPr>
              <p:cNvPr id="7428" name="Rectangle 6"/>
              <p:cNvSpPr>
                <a:spLocks noChangeArrowheads="1"/>
              </p:cNvSpPr>
              <p:nvPr/>
            </p:nvSpPr>
            <p:spPr bwMode="auto">
              <a:xfrm>
                <a:off x="9904512" y="953273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/>
                  <a:t>0.0625</a:t>
                </a:r>
              </a:p>
            </p:txBody>
          </p:sp>
          <p:sp>
            <p:nvSpPr>
              <p:cNvPr id="7429" name="Rectangle 7"/>
              <p:cNvSpPr>
                <a:spLocks noChangeArrowheads="1"/>
              </p:cNvSpPr>
              <p:nvPr/>
            </p:nvSpPr>
            <p:spPr bwMode="auto">
              <a:xfrm>
                <a:off x="9598223" y="953273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0.125</a:t>
                </a:r>
                <a:endParaRPr lang="en-US" sz="1200" dirty="0"/>
              </a:p>
            </p:txBody>
          </p:sp>
          <p:sp>
            <p:nvSpPr>
              <p:cNvPr id="7430" name="Rectangle 8"/>
              <p:cNvSpPr>
                <a:spLocks noChangeArrowheads="1"/>
              </p:cNvSpPr>
              <p:nvPr/>
            </p:nvSpPr>
            <p:spPr bwMode="auto">
              <a:xfrm>
                <a:off x="9291934" y="953273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/>
                  <a:t>0.0625</a:t>
                </a:r>
              </a:p>
            </p:txBody>
          </p:sp>
          <p:sp>
            <p:nvSpPr>
              <p:cNvPr id="7431" name="Rectangle 9"/>
              <p:cNvSpPr>
                <a:spLocks noChangeArrowheads="1"/>
              </p:cNvSpPr>
              <p:nvPr/>
            </p:nvSpPr>
            <p:spPr bwMode="auto">
              <a:xfrm>
                <a:off x="9904512" y="629465"/>
                <a:ext cx="306289" cy="32380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0.125</a:t>
                </a:r>
                <a:endParaRPr lang="en-US" sz="1200" dirty="0"/>
              </a:p>
            </p:txBody>
          </p:sp>
          <p:sp>
            <p:nvSpPr>
              <p:cNvPr id="7432" name="Rectangle 10"/>
              <p:cNvSpPr>
                <a:spLocks noChangeArrowheads="1"/>
              </p:cNvSpPr>
              <p:nvPr/>
            </p:nvSpPr>
            <p:spPr bwMode="auto">
              <a:xfrm>
                <a:off x="9598223" y="629465"/>
                <a:ext cx="306289" cy="32380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0.25</a:t>
                </a:r>
                <a:endParaRPr lang="en-US" sz="1200" dirty="0"/>
              </a:p>
            </p:txBody>
          </p:sp>
          <p:sp>
            <p:nvSpPr>
              <p:cNvPr id="7433" name="Rectangle 11"/>
              <p:cNvSpPr>
                <a:spLocks noChangeArrowheads="1"/>
              </p:cNvSpPr>
              <p:nvPr/>
            </p:nvSpPr>
            <p:spPr bwMode="auto">
              <a:xfrm>
                <a:off x="9291934" y="629465"/>
                <a:ext cx="306289" cy="32380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0.125</a:t>
                </a:r>
                <a:endParaRPr lang="en-US" sz="1200" dirty="0"/>
              </a:p>
            </p:txBody>
          </p:sp>
          <p:sp>
            <p:nvSpPr>
              <p:cNvPr id="7434" name="Rectangle 12"/>
              <p:cNvSpPr>
                <a:spLocks noChangeArrowheads="1"/>
              </p:cNvSpPr>
              <p:nvPr/>
            </p:nvSpPr>
            <p:spPr bwMode="auto">
              <a:xfrm>
                <a:off x="9904512" y="304800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/>
                  <a:t>0.0625</a:t>
                </a:r>
              </a:p>
            </p:txBody>
          </p:sp>
          <p:sp>
            <p:nvSpPr>
              <p:cNvPr id="7435" name="Rectangle 13"/>
              <p:cNvSpPr>
                <a:spLocks noChangeArrowheads="1"/>
              </p:cNvSpPr>
              <p:nvPr/>
            </p:nvSpPr>
            <p:spPr bwMode="auto">
              <a:xfrm>
                <a:off x="9598223" y="304800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0.125</a:t>
                </a:r>
                <a:endParaRPr lang="en-US" sz="1200" dirty="0"/>
              </a:p>
            </p:txBody>
          </p:sp>
          <p:sp>
            <p:nvSpPr>
              <p:cNvPr id="7436" name="Rectangle 14"/>
              <p:cNvSpPr>
                <a:spLocks noChangeArrowheads="1"/>
              </p:cNvSpPr>
              <p:nvPr/>
            </p:nvSpPr>
            <p:spPr bwMode="auto">
              <a:xfrm>
                <a:off x="9291934" y="304800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0.0625</a:t>
                </a:r>
                <a:endParaRPr lang="en-US" sz="1200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0734916" y="2699657"/>
              <a:ext cx="918867" cy="973138"/>
              <a:chOff x="9291934" y="304800"/>
              <a:chExt cx="918867" cy="973138"/>
            </a:xfrm>
          </p:grpSpPr>
          <p:sp>
            <p:nvSpPr>
              <p:cNvPr id="7441" name="Line 19"/>
              <p:cNvSpPr>
                <a:spLocks noChangeShapeType="1"/>
              </p:cNvSpPr>
              <p:nvPr/>
            </p:nvSpPr>
            <p:spPr bwMode="auto">
              <a:xfrm>
                <a:off x="9291934" y="304800"/>
                <a:ext cx="0" cy="97313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2" name="Line 20"/>
              <p:cNvSpPr>
                <a:spLocks noChangeShapeType="1"/>
              </p:cNvSpPr>
              <p:nvPr/>
            </p:nvSpPr>
            <p:spPr bwMode="auto">
              <a:xfrm>
                <a:off x="9598223" y="304800"/>
                <a:ext cx="0" cy="9731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3" name="Line 21"/>
              <p:cNvSpPr>
                <a:spLocks noChangeShapeType="1"/>
              </p:cNvSpPr>
              <p:nvPr/>
            </p:nvSpPr>
            <p:spPr bwMode="auto">
              <a:xfrm>
                <a:off x="9904512" y="304800"/>
                <a:ext cx="0" cy="9731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4" name="Line 22"/>
              <p:cNvSpPr>
                <a:spLocks noChangeShapeType="1"/>
              </p:cNvSpPr>
              <p:nvPr/>
            </p:nvSpPr>
            <p:spPr bwMode="auto">
              <a:xfrm>
                <a:off x="10210801" y="304800"/>
                <a:ext cx="0" cy="97313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10734916" y="2699657"/>
              <a:ext cx="918867" cy="973138"/>
              <a:chOff x="9291934" y="304800"/>
              <a:chExt cx="918867" cy="973138"/>
            </a:xfrm>
          </p:grpSpPr>
          <p:sp>
            <p:nvSpPr>
              <p:cNvPr id="7437" name="Line 15"/>
              <p:cNvSpPr>
                <a:spLocks noChangeShapeType="1"/>
              </p:cNvSpPr>
              <p:nvPr/>
            </p:nvSpPr>
            <p:spPr bwMode="auto">
              <a:xfrm>
                <a:off x="9291934" y="304800"/>
                <a:ext cx="918867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38" name="Line 16"/>
              <p:cNvSpPr>
                <a:spLocks noChangeShapeType="1"/>
              </p:cNvSpPr>
              <p:nvPr/>
            </p:nvSpPr>
            <p:spPr bwMode="auto">
              <a:xfrm>
                <a:off x="9291934" y="629465"/>
                <a:ext cx="91886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39" name="Line 17"/>
              <p:cNvSpPr>
                <a:spLocks noChangeShapeType="1"/>
              </p:cNvSpPr>
              <p:nvPr/>
            </p:nvSpPr>
            <p:spPr bwMode="auto">
              <a:xfrm>
                <a:off x="9291934" y="953273"/>
                <a:ext cx="91886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0" name="Line 18"/>
              <p:cNvSpPr>
                <a:spLocks noChangeShapeType="1"/>
              </p:cNvSpPr>
              <p:nvPr/>
            </p:nvSpPr>
            <p:spPr bwMode="auto">
              <a:xfrm>
                <a:off x="9291934" y="1277938"/>
                <a:ext cx="918867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</p:grpSp>
      <p:graphicFrame>
        <p:nvGraphicFramePr>
          <p:cNvPr id="26931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054781"/>
              </p:ext>
            </p:extLst>
          </p:nvPr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297" name="Rectangle 127"/>
          <p:cNvSpPr>
            <a:spLocks noChangeArrowheads="1"/>
          </p:cNvSpPr>
          <p:nvPr/>
        </p:nvSpPr>
        <p:spPr bwMode="auto">
          <a:xfrm>
            <a:off x="7696200" y="43434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7421" name="Rectangle 252"/>
          <p:cNvSpPr>
            <a:spLocks noChangeArrowheads="1"/>
          </p:cNvSpPr>
          <p:nvPr/>
        </p:nvSpPr>
        <p:spPr bwMode="auto">
          <a:xfrm>
            <a:off x="3336925" y="40259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170" name="Object 381"/>
          <p:cNvGraphicFramePr>
            <a:graphicFrameLocks noChangeAspect="1"/>
          </p:cNvGraphicFramePr>
          <p:nvPr/>
        </p:nvGraphicFramePr>
        <p:xfrm>
          <a:off x="7232651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0" name="Equation" r:id="rId4" imgW="330120" imgH="203040" progId="Equation.3">
                  <p:embed/>
                </p:oleObj>
              </mc:Choice>
              <mc:Fallback>
                <p:oleObj name="Equation" r:id="rId4" imgW="3301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1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3117850" y="1295401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1" name="Equation" r:id="rId6" imgW="355320" imgH="203040" progId="Equation.3">
                  <p:embed/>
                </p:oleObj>
              </mc:Choice>
              <mc:Fallback>
                <p:oleObj name="Equation" r:id="rId6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1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22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rgbClr val="000000"/>
                </a:solidFill>
                <a:latin typeface="Calibri" pitchFamily="34" charset="0"/>
              </a:rPr>
              <a:t>Image filtering </a:t>
            </a:r>
            <a:r>
              <a:rPr lang="en-US" sz="3600" dirty="0" smtClean="0">
                <a:solidFill>
                  <a:srgbClr val="000000"/>
                </a:solidFill>
                <a:latin typeface="Calibri" pitchFamily="34" charset="0"/>
              </a:rPr>
              <a:t>– Gaussian kernel</a:t>
            </a:r>
            <a:endParaRPr lang="en-US" sz="3600" dirty="0">
              <a:solidFill>
                <a:srgbClr val="000000"/>
              </a:solidFill>
              <a:latin typeface="Calibri" pitchFamily="34" charset="0"/>
            </a:endParaRPr>
          </a:p>
        </p:txBody>
      </p:sp>
      <p:graphicFrame>
        <p:nvGraphicFramePr>
          <p:cNvPr id="7172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223377"/>
              </p:ext>
            </p:extLst>
          </p:nvPr>
        </p:nvGraphicFramePr>
        <p:xfrm>
          <a:off x="9044896" y="655637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2" name="Equation" r:id="rId8" imgW="368280" imgH="203040" progId="Equation.3">
                  <p:embed/>
                </p:oleObj>
              </mc:Choice>
              <mc:Fallback>
                <p:oleObj name="Equation" r:id="rId8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4896" y="655637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25" name="TextBox 31"/>
          <p:cNvSpPr txBox="1">
            <a:spLocks noChangeArrowheads="1"/>
          </p:cNvSpPr>
          <p:nvPr/>
        </p:nvSpPr>
        <p:spPr bwMode="auto">
          <a:xfrm>
            <a:off x="7740650" y="4351339"/>
            <a:ext cx="325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1"/>
              <a:t>?</a:t>
            </a:r>
          </a:p>
        </p:txBody>
      </p:sp>
      <p:graphicFrame>
        <p:nvGraphicFramePr>
          <p:cNvPr id="7173" name="Object 5"/>
          <p:cNvGraphicFramePr>
            <a:graphicFrameLocks noChangeAspect="1"/>
          </p:cNvGraphicFramePr>
          <p:nvPr/>
        </p:nvGraphicFramePr>
        <p:xfrm>
          <a:off x="3359151" y="5943601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3" name="Equation" r:id="rId10" imgW="2070000" imgH="355320" progId="Equation.3">
                  <p:embed/>
                </p:oleObj>
              </mc:Choice>
              <mc:Fallback>
                <p:oleObj name="Equation" r:id="rId10" imgW="2070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1" y="5943601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732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0138229" y="190503"/>
            <a:ext cx="1761884" cy="1865946"/>
            <a:chOff x="10734916" y="2699657"/>
            <a:chExt cx="918867" cy="973138"/>
          </a:xfrm>
        </p:grpSpPr>
        <p:grpSp>
          <p:nvGrpSpPr>
            <p:cNvPr id="5" name="Group 4"/>
            <p:cNvGrpSpPr/>
            <p:nvPr/>
          </p:nvGrpSpPr>
          <p:grpSpPr>
            <a:xfrm>
              <a:off x="10734916" y="2699657"/>
              <a:ext cx="918867" cy="973138"/>
              <a:chOff x="9291934" y="304800"/>
              <a:chExt cx="918867" cy="973138"/>
            </a:xfrm>
          </p:grpSpPr>
          <p:sp>
            <p:nvSpPr>
              <p:cNvPr id="7428" name="Rectangle 6"/>
              <p:cNvSpPr>
                <a:spLocks noChangeArrowheads="1"/>
              </p:cNvSpPr>
              <p:nvPr/>
            </p:nvSpPr>
            <p:spPr bwMode="auto">
              <a:xfrm>
                <a:off x="9904512" y="953273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/>
                  <a:t>0.0625</a:t>
                </a:r>
              </a:p>
            </p:txBody>
          </p:sp>
          <p:sp>
            <p:nvSpPr>
              <p:cNvPr id="7429" name="Rectangle 7"/>
              <p:cNvSpPr>
                <a:spLocks noChangeArrowheads="1"/>
              </p:cNvSpPr>
              <p:nvPr/>
            </p:nvSpPr>
            <p:spPr bwMode="auto">
              <a:xfrm>
                <a:off x="9598223" y="953273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0.125</a:t>
                </a:r>
                <a:endParaRPr lang="en-US" sz="1200" dirty="0"/>
              </a:p>
            </p:txBody>
          </p:sp>
          <p:sp>
            <p:nvSpPr>
              <p:cNvPr id="7430" name="Rectangle 8"/>
              <p:cNvSpPr>
                <a:spLocks noChangeArrowheads="1"/>
              </p:cNvSpPr>
              <p:nvPr/>
            </p:nvSpPr>
            <p:spPr bwMode="auto">
              <a:xfrm>
                <a:off x="9291934" y="953273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/>
                  <a:t>0.0625</a:t>
                </a:r>
              </a:p>
            </p:txBody>
          </p:sp>
          <p:sp>
            <p:nvSpPr>
              <p:cNvPr id="7431" name="Rectangle 9"/>
              <p:cNvSpPr>
                <a:spLocks noChangeArrowheads="1"/>
              </p:cNvSpPr>
              <p:nvPr/>
            </p:nvSpPr>
            <p:spPr bwMode="auto">
              <a:xfrm>
                <a:off x="9904512" y="629465"/>
                <a:ext cx="306289" cy="32380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0.125</a:t>
                </a:r>
                <a:endParaRPr lang="en-US" sz="1200" dirty="0"/>
              </a:p>
            </p:txBody>
          </p:sp>
          <p:sp>
            <p:nvSpPr>
              <p:cNvPr id="7432" name="Rectangle 10"/>
              <p:cNvSpPr>
                <a:spLocks noChangeArrowheads="1"/>
              </p:cNvSpPr>
              <p:nvPr/>
            </p:nvSpPr>
            <p:spPr bwMode="auto">
              <a:xfrm>
                <a:off x="9598223" y="629465"/>
                <a:ext cx="306289" cy="32380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0.25</a:t>
                </a:r>
                <a:endParaRPr lang="en-US" sz="1200" dirty="0"/>
              </a:p>
            </p:txBody>
          </p:sp>
          <p:sp>
            <p:nvSpPr>
              <p:cNvPr id="7433" name="Rectangle 11"/>
              <p:cNvSpPr>
                <a:spLocks noChangeArrowheads="1"/>
              </p:cNvSpPr>
              <p:nvPr/>
            </p:nvSpPr>
            <p:spPr bwMode="auto">
              <a:xfrm>
                <a:off x="9291934" y="629465"/>
                <a:ext cx="306289" cy="32380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0.125</a:t>
                </a:r>
                <a:endParaRPr lang="en-US" sz="1200" dirty="0"/>
              </a:p>
            </p:txBody>
          </p:sp>
          <p:sp>
            <p:nvSpPr>
              <p:cNvPr id="7434" name="Rectangle 12"/>
              <p:cNvSpPr>
                <a:spLocks noChangeArrowheads="1"/>
              </p:cNvSpPr>
              <p:nvPr/>
            </p:nvSpPr>
            <p:spPr bwMode="auto">
              <a:xfrm>
                <a:off x="9904512" y="304800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/>
                  <a:t>0.0625</a:t>
                </a:r>
              </a:p>
            </p:txBody>
          </p:sp>
          <p:sp>
            <p:nvSpPr>
              <p:cNvPr id="7435" name="Rectangle 13"/>
              <p:cNvSpPr>
                <a:spLocks noChangeArrowheads="1"/>
              </p:cNvSpPr>
              <p:nvPr/>
            </p:nvSpPr>
            <p:spPr bwMode="auto">
              <a:xfrm>
                <a:off x="9598223" y="304800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0.125</a:t>
                </a:r>
                <a:endParaRPr lang="en-US" sz="1200" dirty="0"/>
              </a:p>
            </p:txBody>
          </p:sp>
          <p:sp>
            <p:nvSpPr>
              <p:cNvPr id="7436" name="Rectangle 14"/>
              <p:cNvSpPr>
                <a:spLocks noChangeArrowheads="1"/>
              </p:cNvSpPr>
              <p:nvPr/>
            </p:nvSpPr>
            <p:spPr bwMode="auto">
              <a:xfrm>
                <a:off x="9291934" y="304800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0.0625</a:t>
                </a:r>
                <a:endParaRPr lang="en-US" sz="1200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0734916" y="2699657"/>
              <a:ext cx="918867" cy="973138"/>
              <a:chOff x="9291934" y="304800"/>
              <a:chExt cx="918867" cy="973138"/>
            </a:xfrm>
          </p:grpSpPr>
          <p:sp>
            <p:nvSpPr>
              <p:cNvPr id="7441" name="Line 19"/>
              <p:cNvSpPr>
                <a:spLocks noChangeShapeType="1"/>
              </p:cNvSpPr>
              <p:nvPr/>
            </p:nvSpPr>
            <p:spPr bwMode="auto">
              <a:xfrm>
                <a:off x="9291934" y="304800"/>
                <a:ext cx="0" cy="97313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2" name="Line 20"/>
              <p:cNvSpPr>
                <a:spLocks noChangeShapeType="1"/>
              </p:cNvSpPr>
              <p:nvPr/>
            </p:nvSpPr>
            <p:spPr bwMode="auto">
              <a:xfrm>
                <a:off x="9598223" y="304800"/>
                <a:ext cx="0" cy="9731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3" name="Line 21"/>
              <p:cNvSpPr>
                <a:spLocks noChangeShapeType="1"/>
              </p:cNvSpPr>
              <p:nvPr/>
            </p:nvSpPr>
            <p:spPr bwMode="auto">
              <a:xfrm>
                <a:off x="9904512" y="304800"/>
                <a:ext cx="0" cy="9731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4" name="Line 22"/>
              <p:cNvSpPr>
                <a:spLocks noChangeShapeType="1"/>
              </p:cNvSpPr>
              <p:nvPr/>
            </p:nvSpPr>
            <p:spPr bwMode="auto">
              <a:xfrm>
                <a:off x="10210801" y="304800"/>
                <a:ext cx="0" cy="97313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10734916" y="2699657"/>
              <a:ext cx="918867" cy="973138"/>
              <a:chOff x="9291934" y="304800"/>
              <a:chExt cx="918867" cy="973138"/>
            </a:xfrm>
          </p:grpSpPr>
          <p:sp>
            <p:nvSpPr>
              <p:cNvPr id="7437" name="Line 15"/>
              <p:cNvSpPr>
                <a:spLocks noChangeShapeType="1"/>
              </p:cNvSpPr>
              <p:nvPr/>
            </p:nvSpPr>
            <p:spPr bwMode="auto">
              <a:xfrm>
                <a:off x="9291934" y="304800"/>
                <a:ext cx="918867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38" name="Line 16"/>
              <p:cNvSpPr>
                <a:spLocks noChangeShapeType="1"/>
              </p:cNvSpPr>
              <p:nvPr/>
            </p:nvSpPr>
            <p:spPr bwMode="auto">
              <a:xfrm>
                <a:off x="9291934" y="629465"/>
                <a:ext cx="91886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39" name="Line 17"/>
              <p:cNvSpPr>
                <a:spLocks noChangeShapeType="1"/>
              </p:cNvSpPr>
              <p:nvPr/>
            </p:nvSpPr>
            <p:spPr bwMode="auto">
              <a:xfrm>
                <a:off x="9291934" y="953273"/>
                <a:ext cx="91886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0" name="Line 18"/>
              <p:cNvSpPr>
                <a:spLocks noChangeShapeType="1"/>
              </p:cNvSpPr>
              <p:nvPr/>
            </p:nvSpPr>
            <p:spPr bwMode="auto">
              <a:xfrm>
                <a:off x="9291934" y="1277938"/>
                <a:ext cx="918867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</p:grpSp>
      <p:graphicFrame>
        <p:nvGraphicFramePr>
          <p:cNvPr id="269315" name="Group 3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297" name="Rectangle 127"/>
          <p:cNvSpPr>
            <a:spLocks noChangeArrowheads="1"/>
          </p:cNvSpPr>
          <p:nvPr/>
        </p:nvSpPr>
        <p:spPr bwMode="auto">
          <a:xfrm>
            <a:off x="7696200" y="43434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7421" name="Rectangle 252"/>
          <p:cNvSpPr>
            <a:spLocks noChangeArrowheads="1"/>
          </p:cNvSpPr>
          <p:nvPr/>
        </p:nvSpPr>
        <p:spPr bwMode="auto">
          <a:xfrm>
            <a:off x="3336925" y="40259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170" name="Object 381"/>
          <p:cNvGraphicFramePr>
            <a:graphicFrameLocks noChangeAspect="1"/>
          </p:cNvGraphicFramePr>
          <p:nvPr/>
        </p:nvGraphicFramePr>
        <p:xfrm>
          <a:off x="7232651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0" name="Equation" r:id="rId4" imgW="330120" imgH="203040" progId="Equation.3">
                  <p:embed/>
                </p:oleObj>
              </mc:Choice>
              <mc:Fallback>
                <p:oleObj name="Equation" r:id="rId4" imgW="3301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1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3117850" y="1295401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1" name="Equation" r:id="rId6" imgW="355320" imgH="203040" progId="Equation.3">
                  <p:embed/>
                </p:oleObj>
              </mc:Choice>
              <mc:Fallback>
                <p:oleObj name="Equation" r:id="rId6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1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22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rgbClr val="000000"/>
                </a:solidFill>
                <a:latin typeface="Calibri" pitchFamily="34" charset="0"/>
              </a:rPr>
              <a:t>Image filtering </a:t>
            </a:r>
            <a:r>
              <a:rPr lang="en-US" sz="3600" dirty="0" smtClean="0">
                <a:solidFill>
                  <a:srgbClr val="000000"/>
                </a:solidFill>
                <a:latin typeface="Calibri" pitchFamily="34" charset="0"/>
              </a:rPr>
              <a:t>– Gaussian kernel</a:t>
            </a:r>
            <a:endParaRPr lang="en-US" sz="3600" dirty="0">
              <a:solidFill>
                <a:srgbClr val="000000"/>
              </a:solidFill>
              <a:latin typeface="Calibri" pitchFamily="34" charset="0"/>
            </a:endParaRPr>
          </a:p>
        </p:txBody>
      </p:sp>
      <p:graphicFrame>
        <p:nvGraphicFramePr>
          <p:cNvPr id="7172" name="Object 26"/>
          <p:cNvGraphicFramePr>
            <a:graphicFrameLocks noChangeAspect="1"/>
          </p:cNvGraphicFramePr>
          <p:nvPr/>
        </p:nvGraphicFramePr>
        <p:xfrm>
          <a:off x="9044896" y="655637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2" name="Equation" r:id="rId8" imgW="368280" imgH="203040" progId="Equation.3">
                  <p:embed/>
                </p:oleObj>
              </mc:Choice>
              <mc:Fallback>
                <p:oleObj name="Equation" r:id="rId8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4896" y="655637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25" name="TextBox 31"/>
          <p:cNvSpPr txBox="1">
            <a:spLocks noChangeArrowheads="1"/>
          </p:cNvSpPr>
          <p:nvPr/>
        </p:nvSpPr>
        <p:spPr bwMode="auto">
          <a:xfrm>
            <a:off x="7740650" y="4351339"/>
            <a:ext cx="325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1"/>
              <a:t>?</a:t>
            </a:r>
          </a:p>
        </p:txBody>
      </p:sp>
      <p:graphicFrame>
        <p:nvGraphicFramePr>
          <p:cNvPr id="7173" name="Object 5"/>
          <p:cNvGraphicFramePr>
            <a:graphicFrameLocks noChangeAspect="1"/>
          </p:cNvGraphicFramePr>
          <p:nvPr/>
        </p:nvGraphicFramePr>
        <p:xfrm>
          <a:off x="3359151" y="5943601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3" name="Equation" r:id="rId10" imgW="2070000" imgH="355320" progId="Equation.3">
                  <p:embed/>
                </p:oleObj>
              </mc:Choice>
              <mc:Fallback>
                <p:oleObj name="Equation" r:id="rId10" imgW="2070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1" y="5943601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ectangle 57"/>
          <p:cNvSpPr/>
          <p:nvPr/>
        </p:nvSpPr>
        <p:spPr>
          <a:xfrm>
            <a:off x="4476295" y="2285048"/>
            <a:ext cx="7554247" cy="168007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365760" rtlCol="0" anchor="ctr"/>
          <a:lstStyle/>
          <a:p>
            <a:pPr algn="r"/>
            <a:r>
              <a:rPr lang="en-US" sz="2000" dirty="0">
                <a:latin typeface="Courier"/>
              </a:rPr>
              <a:t>(</a:t>
            </a:r>
            <a:r>
              <a:rPr lang="en-US" sz="2000" dirty="0" smtClean="0">
                <a:latin typeface="Courier"/>
              </a:rPr>
              <a:t>0.0625 </a:t>
            </a:r>
            <a:r>
              <a:rPr lang="en-US" sz="2000" dirty="0">
                <a:latin typeface="Courier"/>
              </a:rPr>
              <a:t>x 90) + (0.125 x </a:t>
            </a:r>
            <a:r>
              <a:rPr lang="en-US" sz="2000" dirty="0" smtClean="0">
                <a:latin typeface="Courier"/>
              </a:rPr>
              <a:t> 0</a:t>
            </a:r>
            <a:r>
              <a:rPr lang="en-US" sz="2000" dirty="0">
                <a:latin typeface="Courier"/>
              </a:rPr>
              <a:t>) + (0.0625 x 90)</a:t>
            </a:r>
          </a:p>
          <a:p>
            <a:pPr algn="r"/>
            <a:r>
              <a:rPr lang="en-US" sz="2000" dirty="0" smtClean="0">
                <a:latin typeface="Courier"/>
              </a:rPr>
              <a:t>+ (0.125  </a:t>
            </a:r>
            <a:r>
              <a:rPr lang="en-US" sz="2000" dirty="0">
                <a:latin typeface="Courier"/>
              </a:rPr>
              <a:t>x 90) + (</a:t>
            </a:r>
            <a:r>
              <a:rPr lang="en-US" sz="2000" dirty="0" smtClean="0">
                <a:latin typeface="Courier"/>
              </a:rPr>
              <a:t>0.25  </a:t>
            </a:r>
            <a:r>
              <a:rPr lang="en-US" sz="2000" dirty="0">
                <a:latin typeface="Courier"/>
              </a:rPr>
              <a:t>x </a:t>
            </a:r>
            <a:r>
              <a:rPr lang="en-US" sz="2000" dirty="0" smtClean="0">
                <a:latin typeface="Courier"/>
              </a:rPr>
              <a:t>90</a:t>
            </a:r>
            <a:r>
              <a:rPr lang="en-US" sz="2000" dirty="0">
                <a:latin typeface="Courier"/>
              </a:rPr>
              <a:t>) + (</a:t>
            </a:r>
            <a:r>
              <a:rPr lang="en-US" sz="2000" dirty="0" smtClean="0">
                <a:latin typeface="Courier"/>
              </a:rPr>
              <a:t>0.125  </a:t>
            </a:r>
            <a:r>
              <a:rPr lang="en-US" sz="2000" dirty="0">
                <a:latin typeface="Courier"/>
              </a:rPr>
              <a:t>x 90)</a:t>
            </a:r>
          </a:p>
          <a:p>
            <a:pPr algn="r"/>
            <a:r>
              <a:rPr lang="en-US" sz="2000" dirty="0" smtClean="0">
                <a:latin typeface="Courier"/>
              </a:rPr>
              <a:t>+ (0.0625 </a:t>
            </a:r>
            <a:r>
              <a:rPr lang="en-US" sz="2000" dirty="0">
                <a:latin typeface="Courier"/>
              </a:rPr>
              <a:t>x </a:t>
            </a:r>
            <a:r>
              <a:rPr lang="en-US" sz="2000" dirty="0" smtClean="0">
                <a:latin typeface="Courier"/>
              </a:rPr>
              <a:t> 0</a:t>
            </a:r>
            <a:r>
              <a:rPr lang="en-US" sz="2000" dirty="0">
                <a:latin typeface="Courier"/>
              </a:rPr>
              <a:t>) + (0.125 x </a:t>
            </a:r>
            <a:r>
              <a:rPr lang="en-US" sz="2000" dirty="0" smtClean="0">
                <a:latin typeface="Courier"/>
              </a:rPr>
              <a:t> 0</a:t>
            </a:r>
            <a:r>
              <a:rPr lang="en-US" sz="2000" dirty="0">
                <a:latin typeface="Courier"/>
              </a:rPr>
              <a:t>) + (0.0625 x </a:t>
            </a:r>
            <a:r>
              <a:rPr lang="en-US" sz="2000" dirty="0" smtClean="0">
                <a:latin typeface="Courier"/>
              </a:rPr>
              <a:t> 0</a:t>
            </a:r>
            <a:r>
              <a:rPr lang="en-US" sz="2000" dirty="0">
                <a:latin typeface="Courier"/>
              </a:rPr>
              <a:t>)</a:t>
            </a:r>
          </a:p>
          <a:p>
            <a:pPr algn="r"/>
            <a:endParaRPr lang="en-US" sz="20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3278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0138229" y="190503"/>
            <a:ext cx="1761884" cy="1865946"/>
            <a:chOff x="10734916" y="2699657"/>
            <a:chExt cx="918867" cy="973138"/>
          </a:xfrm>
        </p:grpSpPr>
        <p:grpSp>
          <p:nvGrpSpPr>
            <p:cNvPr id="5" name="Group 4"/>
            <p:cNvGrpSpPr/>
            <p:nvPr/>
          </p:nvGrpSpPr>
          <p:grpSpPr>
            <a:xfrm>
              <a:off x="10734916" y="2699657"/>
              <a:ext cx="918867" cy="973138"/>
              <a:chOff x="9291934" y="304800"/>
              <a:chExt cx="918867" cy="973138"/>
            </a:xfrm>
          </p:grpSpPr>
          <p:sp>
            <p:nvSpPr>
              <p:cNvPr id="7428" name="Rectangle 6"/>
              <p:cNvSpPr>
                <a:spLocks noChangeArrowheads="1"/>
              </p:cNvSpPr>
              <p:nvPr/>
            </p:nvSpPr>
            <p:spPr bwMode="auto">
              <a:xfrm>
                <a:off x="9904512" y="953273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/>
                  <a:t>0.0625</a:t>
                </a:r>
              </a:p>
            </p:txBody>
          </p:sp>
          <p:sp>
            <p:nvSpPr>
              <p:cNvPr id="7429" name="Rectangle 7"/>
              <p:cNvSpPr>
                <a:spLocks noChangeArrowheads="1"/>
              </p:cNvSpPr>
              <p:nvPr/>
            </p:nvSpPr>
            <p:spPr bwMode="auto">
              <a:xfrm>
                <a:off x="9598223" y="953273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0.125</a:t>
                </a:r>
                <a:endParaRPr lang="en-US" sz="1200" dirty="0"/>
              </a:p>
            </p:txBody>
          </p:sp>
          <p:sp>
            <p:nvSpPr>
              <p:cNvPr id="7430" name="Rectangle 8"/>
              <p:cNvSpPr>
                <a:spLocks noChangeArrowheads="1"/>
              </p:cNvSpPr>
              <p:nvPr/>
            </p:nvSpPr>
            <p:spPr bwMode="auto">
              <a:xfrm>
                <a:off x="9291934" y="953273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/>
                  <a:t>0.0625</a:t>
                </a:r>
              </a:p>
            </p:txBody>
          </p:sp>
          <p:sp>
            <p:nvSpPr>
              <p:cNvPr id="7431" name="Rectangle 9"/>
              <p:cNvSpPr>
                <a:spLocks noChangeArrowheads="1"/>
              </p:cNvSpPr>
              <p:nvPr/>
            </p:nvSpPr>
            <p:spPr bwMode="auto">
              <a:xfrm>
                <a:off x="9904512" y="629465"/>
                <a:ext cx="306289" cy="32380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0.125</a:t>
                </a:r>
                <a:endParaRPr lang="en-US" sz="1200" dirty="0"/>
              </a:p>
            </p:txBody>
          </p:sp>
          <p:sp>
            <p:nvSpPr>
              <p:cNvPr id="7432" name="Rectangle 10"/>
              <p:cNvSpPr>
                <a:spLocks noChangeArrowheads="1"/>
              </p:cNvSpPr>
              <p:nvPr/>
            </p:nvSpPr>
            <p:spPr bwMode="auto">
              <a:xfrm>
                <a:off x="9598223" y="629465"/>
                <a:ext cx="306289" cy="32380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0.25</a:t>
                </a:r>
                <a:endParaRPr lang="en-US" sz="1200" dirty="0"/>
              </a:p>
            </p:txBody>
          </p:sp>
          <p:sp>
            <p:nvSpPr>
              <p:cNvPr id="7433" name="Rectangle 11"/>
              <p:cNvSpPr>
                <a:spLocks noChangeArrowheads="1"/>
              </p:cNvSpPr>
              <p:nvPr/>
            </p:nvSpPr>
            <p:spPr bwMode="auto">
              <a:xfrm>
                <a:off x="9291934" y="629465"/>
                <a:ext cx="306289" cy="32380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0.125</a:t>
                </a:r>
                <a:endParaRPr lang="en-US" sz="1200" dirty="0"/>
              </a:p>
            </p:txBody>
          </p:sp>
          <p:sp>
            <p:nvSpPr>
              <p:cNvPr id="7434" name="Rectangle 12"/>
              <p:cNvSpPr>
                <a:spLocks noChangeArrowheads="1"/>
              </p:cNvSpPr>
              <p:nvPr/>
            </p:nvSpPr>
            <p:spPr bwMode="auto">
              <a:xfrm>
                <a:off x="9904512" y="304800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/>
                  <a:t>0.0625</a:t>
                </a:r>
              </a:p>
            </p:txBody>
          </p:sp>
          <p:sp>
            <p:nvSpPr>
              <p:cNvPr id="7435" name="Rectangle 13"/>
              <p:cNvSpPr>
                <a:spLocks noChangeArrowheads="1"/>
              </p:cNvSpPr>
              <p:nvPr/>
            </p:nvSpPr>
            <p:spPr bwMode="auto">
              <a:xfrm>
                <a:off x="9598223" y="304800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0.125</a:t>
                </a:r>
                <a:endParaRPr lang="en-US" sz="1200" dirty="0"/>
              </a:p>
            </p:txBody>
          </p:sp>
          <p:sp>
            <p:nvSpPr>
              <p:cNvPr id="7436" name="Rectangle 14"/>
              <p:cNvSpPr>
                <a:spLocks noChangeArrowheads="1"/>
              </p:cNvSpPr>
              <p:nvPr/>
            </p:nvSpPr>
            <p:spPr bwMode="auto">
              <a:xfrm>
                <a:off x="9291934" y="304800"/>
                <a:ext cx="306289" cy="32466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 dirty="0" smtClean="0"/>
                  <a:t>0.0625</a:t>
                </a:r>
                <a:endParaRPr lang="en-US" sz="1200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0734916" y="2699657"/>
              <a:ext cx="918867" cy="973138"/>
              <a:chOff x="9291934" y="304800"/>
              <a:chExt cx="918867" cy="973138"/>
            </a:xfrm>
          </p:grpSpPr>
          <p:sp>
            <p:nvSpPr>
              <p:cNvPr id="7441" name="Line 19"/>
              <p:cNvSpPr>
                <a:spLocks noChangeShapeType="1"/>
              </p:cNvSpPr>
              <p:nvPr/>
            </p:nvSpPr>
            <p:spPr bwMode="auto">
              <a:xfrm>
                <a:off x="9291934" y="304800"/>
                <a:ext cx="0" cy="97313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2" name="Line 20"/>
              <p:cNvSpPr>
                <a:spLocks noChangeShapeType="1"/>
              </p:cNvSpPr>
              <p:nvPr/>
            </p:nvSpPr>
            <p:spPr bwMode="auto">
              <a:xfrm>
                <a:off x="9598223" y="304800"/>
                <a:ext cx="0" cy="9731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3" name="Line 21"/>
              <p:cNvSpPr>
                <a:spLocks noChangeShapeType="1"/>
              </p:cNvSpPr>
              <p:nvPr/>
            </p:nvSpPr>
            <p:spPr bwMode="auto">
              <a:xfrm>
                <a:off x="9904512" y="304800"/>
                <a:ext cx="0" cy="9731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4" name="Line 22"/>
              <p:cNvSpPr>
                <a:spLocks noChangeShapeType="1"/>
              </p:cNvSpPr>
              <p:nvPr/>
            </p:nvSpPr>
            <p:spPr bwMode="auto">
              <a:xfrm>
                <a:off x="10210801" y="304800"/>
                <a:ext cx="0" cy="97313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10734916" y="2699657"/>
              <a:ext cx="918867" cy="973138"/>
              <a:chOff x="9291934" y="304800"/>
              <a:chExt cx="918867" cy="973138"/>
            </a:xfrm>
          </p:grpSpPr>
          <p:sp>
            <p:nvSpPr>
              <p:cNvPr id="7437" name="Line 15"/>
              <p:cNvSpPr>
                <a:spLocks noChangeShapeType="1"/>
              </p:cNvSpPr>
              <p:nvPr/>
            </p:nvSpPr>
            <p:spPr bwMode="auto">
              <a:xfrm>
                <a:off x="9291934" y="304800"/>
                <a:ext cx="918867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38" name="Line 16"/>
              <p:cNvSpPr>
                <a:spLocks noChangeShapeType="1"/>
              </p:cNvSpPr>
              <p:nvPr/>
            </p:nvSpPr>
            <p:spPr bwMode="auto">
              <a:xfrm>
                <a:off x="9291934" y="629465"/>
                <a:ext cx="91886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39" name="Line 17"/>
              <p:cNvSpPr>
                <a:spLocks noChangeShapeType="1"/>
              </p:cNvSpPr>
              <p:nvPr/>
            </p:nvSpPr>
            <p:spPr bwMode="auto">
              <a:xfrm>
                <a:off x="9291934" y="953273"/>
                <a:ext cx="91886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0" name="Line 18"/>
              <p:cNvSpPr>
                <a:spLocks noChangeShapeType="1"/>
              </p:cNvSpPr>
              <p:nvPr/>
            </p:nvSpPr>
            <p:spPr bwMode="auto">
              <a:xfrm>
                <a:off x="9291934" y="1277938"/>
                <a:ext cx="918867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</p:grpSp>
      <p:graphicFrame>
        <p:nvGraphicFramePr>
          <p:cNvPr id="269315" name="Group 3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297" name="Rectangle 127"/>
          <p:cNvSpPr>
            <a:spLocks noChangeArrowheads="1"/>
          </p:cNvSpPr>
          <p:nvPr/>
        </p:nvSpPr>
        <p:spPr bwMode="auto">
          <a:xfrm>
            <a:off x="7696200" y="43434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7421" name="Rectangle 252"/>
          <p:cNvSpPr>
            <a:spLocks noChangeArrowheads="1"/>
          </p:cNvSpPr>
          <p:nvPr/>
        </p:nvSpPr>
        <p:spPr bwMode="auto">
          <a:xfrm>
            <a:off x="3336925" y="40259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170" name="Object 381"/>
          <p:cNvGraphicFramePr>
            <a:graphicFrameLocks noChangeAspect="1"/>
          </p:cNvGraphicFramePr>
          <p:nvPr/>
        </p:nvGraphicFramePr>
        <p:xfrm>
          <a:off x="7232651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4" name="Equation" r:id="rId4" imgW="330120" imgH="203040" progId="Equation.3">
                  <p:embed/>
                </p:oleObj>
              </mc:Choice>
              <mc:Fallback>
                <p:oleObj name="Equation" r:id="rId4" imgW="3301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1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3117850" y="1295401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5" name="Equation" r:id="rId6" imgW="355320" imgH="203040" progId="Equation.3">
                  <p:embed/>
                </p:oleObj>
              </mc:Choice>
              <mc:Fallback>
                <p:oleObj name="Equation" r:id="rId6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1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22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rgbClr val="000000"/>
                </a:solidFill>
                <a:latin typeface="Calibri" pitchFamily="34" charset="0"/>
              </a:rPr>
              <a:t>Image filtering </a:t>
            </a:r>
            <a:r>
              <a:rPr lang="en-US" sz="3600" dirty="0" smtClean="0">
                <a:solidFill>
                  <a:srgbClr val="000000"/>
                </a:solidFill>
                <a:latin typeface="Calibri" pitchFamily="34" charset="0"/>
              </a:rPr>
              <a:t>– Gaussian kernel</a:t>
            </a:r>
            <a:endParaRPr lang="en-US" sz="3600" dirty="0">
              <a:solidFill>
                <a:srgbClr val="000000"/>
              </a:solidFill>
              <a:latin typeface="Calibri" pitchFamily="34" charset="0"/>
            </a:endParaRPr>
          </a:p>
        </p:txBody>
      </p:sp>
      <p:graphicFrame>
        <p:nvGraphicFramePr>
          <p:cNvPr id="7172" name="Object 26"/>
          <p:cNvGraphicFramePr>
            <a:graphicFrameLocks noChangeAspect="1"/>
          </p:cNvGraphicFramePr>
          <p:nvPr/>
        </p:nvGraphicFramePr>
        <p:xfrm>
          <a:off x="9044896" y="655637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6" name="Equation" r:id="rId8" imgW="368280" imgH="203040" progId="Equation.3">
                  <p:embed/>
                </p:oleObj>
              </mc:Choice>
              <mc:Fallback>
                <p:oleObj name="Equation" r:id="rId8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4896" y="655637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25" name="TextBox 31"/>
          <p:cNvSpPr txBox="1">
            <a:spLocks noChangeArrowheads="1"/>
          </p:cNvSpPr>
          <p:nvPr/>
        </p:nvSpPr>
        <p:spPr bwMode="auto">
          <a:xfrm>
            <a:off x="7668080" y="4351339"/>
            <a:ext cx="4411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1" dirty="0" smtClean="0"/>
              <a:t>56</a:t>
            </a:r>
            <a:endParaRPr lang="en-US" b="1" dirty="0"/>
          </a:p>
        </p:txBody>
      </p:sp>
      <p:graphicFrame>
        <p:nvGraphicFramePr>
          <p:cNvPr id="7173" name="Object 5"/>
          <p:cNvGraphicFramePr>
            <a:graphicFrameLocks noChangeAspect="1"/>
          </p:cNvGraphicFramePr>
          <p:nvPr/>
        </p:nvGraphicFramePr>
        <p:xfrm>
          <a:off x="3359151" y="5943601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7" name="Equation" r:id="rId10" imgW="2070000" imgH="355320" progId="Equation.3">
                  <p:embed/>
                </p:oleObj>
              </mc:Choice>
              <mc:Fallback>
                <p:oleObj name="Equation" r:id="rId10" imgW="2070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1" y="5943601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48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62200"/>
            <a:ext cx="4495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62200"/>
            <a:ext cx="4495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828800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Smoothing with box filter</a:t>
            </a:r>
          </a:p>
        </p:txBody>
      </p:sp>
    </p:spTree>
    <p:extLst>
      <p:ext uri="{BB962C8B-B14F-4D97-AF65-F5344CB8AC3E}">
        <p14:creationId xmlns:p14="http://schemas.microsoft.com/office/powerpoint/2010/main" val="142189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828800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62200"/>
            <a:ext cx="4495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62200"/>
            <a:ext cx="4495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Smoothing with Gaussian filter</a:t>
            </a:r>
          </a:p>
        </p:txBody>
      </p:sp>
    </p:spTree>
    <p:extLst>
      <p:ext uri="{BB962C8B-B14F-4D97-AF65-F5344CB8AC3E}">
        <p14:creationId xmlns:p14="http://schemas.microsoft.com/office/powerpoint/2010/main" val="3790012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Previously: point </a:t>
            </a:r>
            <a:r>
              <a:rPr lang="en-US" dirty="0" smtClean="0"/>
              <a:t>operations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Today: neighborhood operations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1210491" y="2425043"/>
            <a:ext cx="1645920" cy="1637028"/>
            <a:chOff x="1210491" y="2425043"/>
            <a:chExt cx="1645920" cy="1637028"/>
          </a:xfrm>
        </p:grpSpPr>
        <p:grpSp>
          <p:nvGrpSpPr>
            <p:cNvPr id="11" name="Group 10"/>
            <p:cNvGrpSpPr/>
            <p:nvPr/>
          </p:nvGrpSpPr>
          <p:grpSpPr>
            <a:xfrm>
              <a:off x="1210491" y="2425043"/>
              <a:ext cx="1645920" cy="274320"/>
              <a:chOff x="1210491" y="2797311"/>
              <a:chExt cx="1645920" cy="27432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0491" y="2699363"/>
              <a:ext cx="1645920" cy="274320"/>
              <a:chOff x="1210491" y="2797311"/>
              <a:chExt cx="1645920" cy="27432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210491" y="2971460"/>
              <a:ext cx="1645920" cy="274320"/>
              <a:chOff x="1210491" y="2797311"/>
              <a:chExt cx="1645920" cy="27432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762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210491" y="3243557"/>
              <a:ext cx="1645920" cy="274320"/>
              <a:chOff x="1210491" y="2797311"/>
              <a:chExt cx="1645920" cy="274320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210491" y="3513431"/>
              <a:ext cx="1645920" cy="274320"/>
              <a:chOff x="1210491" y="2797311"/>
              <a:chExt cx="1645920" cy="27432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1210491" y="3787751"/>
              <a:ext cx="1645920" cy="274320"/>
              <a:chOff x="1210491" y="2797311"/>
              <a:chExt cx="1645920" cy="27432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4361905" y="2425043"/>
            <a:ext cx="1645920" cy="1637028"/>
            <a:chOff x="1210491" y="2425043"/>
            <a:chExt cx="1645920" cy="1637028"/>
          </a:xfrm>
        </p:grpSpPr>
        <p:grpSp>
          <p:nvGrpSpPr>
            <p:cNvPr id="49" name="Group 48"/>
            <p:cNvGrpSpPr/>
            <p:nvPr/>
          </p:nvGrpSpPr>
          <p:grpSpPr>
            <a:xfrm>
              <a:off x="1210491" y="2425043"/>
              <a:ext cx="1645920" cy="274320"/>
              <a:chOff x="1210491" y="2797311"/>
              <a:chExt cx="1645920" cy="27432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210491" y="2699363"/>
              <a:ext cx="1645920" cy="274320"/>
              <a:chOff x="1210491" y="2797311"/>
              <a:chExt cx="1645920" cy="27432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1210491" y="2971460"/>
              <a:ext cx="1645920" cy="274320"/>
              <a:chOff x="1210491" y="2797311"/>
              <a:chExt cx="1645920" cy="27432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210491" y="3243557"/>
              <a:ext cx="1645920" cy="274320"/>
              <a:chOff x="1210491" y="2797311"/>
              <a:chExt cx="1645920" cy="27432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210491" y="3513431"/>
              <a:ext cx="1645920" cy="274320"/>
              <a:chOff x="1210491" y="2797311"/>
              <a:chExt cx="1645920" cy="27432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210491" y="3787751"/>
              <a:ext cx="1645920" cy="274320"/>
              <a:chOff x="1210491" y="2797311"/>
              <a:chExt cx="1645920" cy="274320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1" name="Rectangle 90"/>
          <p:cNvSpPr/>
          <p:nvPr/>
        </p:nvSpPr>
        <p:spPr>
          <a:xfrm>
            <a:off x="4361905" y="2425043"/>
            <a:ext cx="1645920" cy="1637029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2170545" y="3103418"/>
            <a:ext cx="31588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2" name="Rectangle 181"/>
          <p:cNvSpPr/>
          <p:nvPr/>
        </p:nvSpPr>
        <p:spPr>
          <a:xfrm>
            <a:off x="2033451" y="2973683"/>
            <a:ext cx="274320" cy="27432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3" name="Group 182"/>
          <p:cNvGrpSpPr/>
          <p:nvPr/>
        </p:nvGrpSpPr>
        <p:grpSpPr>
          <a:xfrm>
            <a:off x="1210491" y="4981776"/>
            <a:ext cx="1645920" cy="1637028"/>
            <a:chOff x="1210491" y="2425043"/>
            <a:chExt cx="1645920" cy="1637028"/>
          </a:xfrm>
        </p:grpSpPr>
        <p:grpSp>
          <p:nvGrpSpPr>
            <p:cNvPr id="184" name="Group 183"/>
            <p:cNvGrpSpPr/>
            <p:nvPr/>
          </p:nvGrpSpPr>
          <p:grpSpPr>
            <a:xfrm>
              <a:off x="1210491" y="2425043"/>
              <a:ext cx="1645920" cy="274320"/>
              <a:chOff x="1210491" y="2797311"/>
              <a:chExt cx="1645920" cy="274320"/>
            </a:xfrm>
          </p:grpSpPr>
          <p:sp>
            <p:nvSpPr>
              <p:cNvPr id="220" name="Rectangle 219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1210491" y="2699363"/>
              <a:ext cx="1645920" cy="274320"/>
              <a:chOff x="1210491" y="2797311"/>
              <a:chExt cx="1645920" cy="274320"/>
            </a:xfrm>
          </p:grpSpPr>
          <p:sp>
            <p:nvSpPr>
              <p:cNvPr id="214" name="Rectangle 213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1210491" y="2971460"/>
              <a:ext cx="1645920" cy="274320"/>
              <a:chOff x="1210491" y="2797311"/>
              <a:chExt cx="1645920" cy="274320"/>
            </a:xfrm>
          </p:grpSpPr>
          <p:sp>
            <p:nvSpPr>
              <p:cNvPr id="208" name="Rectangle 207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762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210491" y="3243557"/>
              <a:ext cx="1645920" cy="274320"/>
              <a:chOff x="1210491" y="2797311"/>
              <a:chExt cx="1645920" cy="274320"/>
            </a:xfrm>
          </p:grpSpPr>
          <p:sp>
            <p:nvSpPr>
              <p:cNvPr id="202" name="Rectangle 201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1210491" y="3513431"/>
              <a:ext cx="1645920" cy="274320"/>
              <a:chOff x="1210491" y="2797311"/>
              <a:chExt cx="1645920" cy="274320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1210491" y="3787751"/>
              <a:ext cx="1645920" cy="274320"/>
              <a:chOff x="1210491" y="2797311"/>
              <a:chExt cx="1645920" cy="274320"/>
            </a:xfrm>
          </p:grpSpPr>
          <p:sp>
            <p:nvSpPr>
              <p:cNvPr id="190" name="Rectangle 189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6" name="Group 225"/>
          <p:cNvGrpSpPr/>
          <p:nvPr/>
        </p:nvGrpSpPr>
        <p:grpSpPr>
          <a:xfrm>
            <a:off x="4361905" y="4981776"/>
            <a:ext cx="1645920" cy="1637028"/>
            <a:chOff x="1210491" y="2425043"/>
            <a:chExt cx="1645920" cy="1637028"/>
          </a:xfrm>
        </p:grpSpPr>
        <p:grpSp>
          <p:nvGrpSpPr>
            <p:cNvPr id="227" name="Group 226"/>
            <p:cNvGrpSpPr/>
            <p:nvPr/>
          </p:nvGrpSpPr>
          <p:grpSpPr>
            <a:xfrm>
              <a:off x="1210491" y="2425043"/>
              <a:ext cx="1645920" cy="274320"/>
              <a:chOff x="1210491" y="2797311"/>
              <a:chExt cx="1645920" cy="274320"/>
            </a:xfrm>
          </p:grpSpPr>
          <p:sp>
            <p:nvSpPr>
              <p:cNvPr id="263" name="Rectangle 262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1210491" y="2699363"/>
              <a:ext cx="1645920" cy="274320"/>
              <a:chOff x="1210491" y="2797311"/>
              <a:chExt cx="1645920" cy="274320"/>
            </a:xfrm>
          </p:grpSpPr>
          <p:sp>
            <p:nvSpPr>
              <p:cNvPr id="257" name="Rectangle 256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1210491" y="2971460"/>
              <a:ext cx="1645920" cy="274320"/>
              <a:chOff x="1210491" y="2797311"/>
              <a:chExt cx="1645920" cy="274320"/>
            </a:xfrm>
          </p:grpSpPr>
          <p:sp>
            <p:nvSpPr>
              <p:cNvPr id="251" name="Rectangle 250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/>
            <p:cNvGrpSpPr/>
            <p:nvPr/>
          </p:nvGrpSpPr>
          <p:grpSpPr>
            <a:xfrm>
              <a:off x="1210491" y="3243557"/>
              <a:ext cx="1645920" cy="274320"/>
              <a:chOff x="1210491" y="2797311"/>
              <a:chExt cx="1645920" cy="274320"/>
            </a:xfrm>
          </p:grpSpPr>
          <p:sp>
            <p:nvSpPr>
              <p:cNvPr id="245" name="Rectangle 244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1210491" y="3513431"/>
              <a:ext cx="1645920" cy="274320"/>
              <a:chOff x="1210491" y="2797311"/>
              <a:chExt cx="1645920" cy="274320"/>
            </a:xfrm>
          </p:grpSpPr>
          <p:sp>
            <p:nvSpPr>
              <p:cNvPr id="239" name="Rectangle 238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1210491" y="3787751"/>
              <a:ext cx="1645920" cy="274320"/>
              <a:chOff x="1210491" y="2797311"/>
              <a:chExt cx="1645920" cy="274320"/>
            </a:xfrm>
          </p:grpSpPr>
          <p:sp>
            <p:nvSpPr>
              <p:cNvPr id="233" name="Rectangle 232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9" name="Rectangle 268"/>
          <p:cNvSpPr/>
          <p:nvPr/>
        </p:nvSpPr>
        <p:spPr>
          <a:xfrm>
            <a:off x="4361905" y="4981776"/>
            <a:ext cx="1645920" cy="1637029"/>
          </a:xfrm>
          <a:prstGeom prst="rect">
            <a:avLst/>
          </a:prstGeom>
          <a:solidFill>
            <a:schemeClr val="accent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0" name="Straight Arrow Connector 269"/>
          <p:cNvCxnSpPr/>
          <p:nvPr/>
        </p:nvCxnSpPr>
        <p:spPr>
          <a:xfrm>
            <a:off x="2170545" y="5660151"/>
            <a:ext cx="31588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1" name="Rectangle 270"/>
          <p:cNvSpPr/>
          <p:nvPr/>
        </p:nvSpPr>
        <p:spPr>
          <a:xfrm>
            <a:off x="1759131" y="5256096"/>
            <a:ext cx="822960" cy="81406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6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matters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How big should the filter be?</a:t>
            </a:r>
          </a:p>
          <a:p>
            <a:pPr lvl="1"/>
            <a:r>
              <a:rPr lang="en-US" dirty="0"/>
              <a:t>The bigger the filter, the stronger the blur</a:t>
            </a:r>
          </a:p>
          <a:p>
            <a:r>
              <a:rPr lang="en-US" sz="3200" dirty="0"/>
              <a:t>How big should </a:t>
            </a:r>
            <a:r>
              <a:rPr lang="en-US" sz="3200" i="1" dirty="0"/>
              <a:t>σ</a:t>
            </a:r>
            <a:r>
              <a:rPr lang="en-US" sz="3200" dirty="0"/>
              <a:t> be?</a:t>
            </a:r>
          </a:p>
          <a:p>
            <a:pPr lvl="1"/>
            <a:r>
              <a:rPr lang="en-US" dirty="0"/>
              <a:t>Set </a:t>
            </a:r>
            <a:r>
              <a:rPr lang="en-US" i="1" dirty="0"/>
              <a:t>σ </a:t>
            </a:r>
            <a:r>
              <a:rPr lang="en-US" dirty="0"/>
              <a:t>to about filter size/6</a:t>
            </a:r>
          </a:p>
          <a:p>
            <a:pPr lvl="1"/>
            <a:r>
              <a:rPr lang="en-US" dirty="0"/>
              <a:t>Let </a:t>
            </a:r>
            <a:r>
              <a:rPr lang="en-US" dirty="0" err="1"/>
              <a:t>OpenCV</a:t>
            </a:r>
            <a:r>
              <a:rPr lang="en-US" dirty="0"/>
              <a:t> handle it</a:t>
            </a:r>
          </a:p>
          <a:p>
            <a:endParaRPr lang="en-US" dirty="0"/>
          </a:p>
        </p:txBody>
      </p:sp>
      <p:sp>
        <p:nvSpPr>
          <p:cNvPr id="54275" name="Picture 4"/>
          <p:cNvSpPr>
            <a:spLocks noChangeAspect="1" noChangeArrowheads="1"/>
          </p:cNvSpPr>
          <p:nvPr/>
        </p:nvSpPr>
        <p:spPr bwMode="auto">
          <a:xfrm>
            <a:off x="3962400" y="2895600"/>
            <a:ext cx="42672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85211" y="4294982"/>
            <a:ext cx="5921828" cy="22836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"/>
              </a:rPr>
              <a:t>cv2.GaussianBlur(image</a:t>
            </a:r>
            <a:r>
              <a:rPr lang="en-US" dirty="0">
                <a:latin typeface="Courier"/>
              </a:rPr>
              <a:t>, </a:t>
            </a:r>
            <a:r>
              <a:rPr lang="en-US" dirty="0" smtClean="0">
                <a:latin typeface="Courier"/>
              </a:rPr>
              <a:t>(13, 13), 0)</a:t>
            </a:r>
            <a:endParaRPr lang="en-US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709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smtClean="0"/>
              <a:t>Before:</a:t>
            </a:r>
            <a:endParaRPr lang="en-US"/>
          </a:p>
        </p:txBody>
      </p:sp>
      <p:pic>
        <p:nvPicPr>
          <p:cNvPr id="4" name="Content Placeholder 3" descr="noisy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765812"/>
            <a:ext cx="9144000" cy="6092189"/>
          </a:xfrm>
        </p:spPr>
      </p:pic>
    </p:spTree>
    <p:extLst>
      <p:ext uri="{BB962C8B-B14F-4D97-AF65-F5344CB8AC3E}">
        <p14:creationId xmlns:p14="http://schemas.microsoft.com/office/powerpoint/2010/main" val="63049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13 x 13 Gaussian blur </a:t>
            </a:r>
            <a:endParaRPr lang="en-US" dirty="0"/>
          </a:p>
        </p:txBody>
      </p:sp>
      <p:pic>
        <p:nvPicPr>
          <p:cNvPr id="8" name="Picture 7" descr="gaussian_blur_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765811"/>
            <a:ext cx="9144000" cy="60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31 </a:t>
            </a:r>
            <a:r>
              <a:rPr lang="en-US" dirty="0"/>
              <a:t>x </a:t>
            </a:r>
            <a:r>
              <a:rPr lang="en-US" dirty="0" smtClean="0"/>
              <a:t>31 </a:t>
            </a:r>
            <a:r>
              <a:rPr lang="en-US" dirty="0"/>
              <a:t>Gaussian blur </a:t>
            </a:r>
          </a:p>
        </p:txBody>
      </p:sp>
      <p:pic>
        <p:nvPicPr>
          <p:cNvPr id="7" name="Picture 6" descr="gaussian_blur_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765811"/>
            <a:ext cx="9144000" cy="60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8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Median Filters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each pixel with the median of its neighbors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408" y="3287032"/>
            <a:ext cx="3005137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" t="1556" r="1909" b="2527"/>
          <a:stretch/>
        </p:blipFill>
        <p:spPr bwMode="auto">
          <a:xfrm>
            <a:off x="7836352" y="3287031"/>
            <a:ext cx="3041557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63" y="3287033"/>
            <a:ext cx="3005138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153669" y="5649459"/>
            <a:ext cx="974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dirty="0">
                <a:latin typeface="Book Antiqua" pitchFamily="18" charset="0"/>
              </a:rPr>
              <a:t>original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529250" y="5649459"/>
            <a:ext cx="29632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dirty="0" smtClean="0">
                <a:latin typeface="Book Antiqua" pitchFamily="18" charset="0"/>
              </a:rPr>
              <a:t>noisy</a:t>
            </a:r>
            <a:endParaRPr lang="en-US" altLang="zh-CN" dirty="0">
              <a:latin typeface="Book Antiqua" pitchFamily="18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7878194" y="5649459"/>
            <a:ext cx="30464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>
                <a:latin typeface="Book Antiqua" pitchFamily="18" charset="0"/>
              </a:rPr>
              <a:t>median filtered 5x5 window</a:t>
            </a:r>
          </a:p>
        </p:txBody>
      </p:sp>
    </p:spTree>
    <p:extLst>
      <p:ext uri="{BB962C8B-B14F-4D97-AF65-F5344CB8AC3E}">
        <p14:creationId xmlns:p14="http://schemas.microsoft.com/office/powerpoint/2010/main" val="185506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Median Filters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each pixel with the median of its neighbors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408" y="3287032"/>
            <a:ext cx="3005137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" t="1556" r="1909" b="2527"/>
          <a:stretch/>
        </p:blipFill>
        <p:spPr bwMode="auto">
          <a:xfrm>
            <a:off x="7836352" y="3287031"/>
            <a:ext cx="3041557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63" y="3287033"/>
            <a:ext cx="3005138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153669" y="5649459"/>
            <a:ext cx="974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dirty="0">
                <a:latin typeface="Book Antiqua" pitchFamily="18" charset="0"/>
              </a:rPr>
              <a:t>original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7878194" y="5649459"/>
            <a:ext cx="30464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>
                <a:latin typeface="Book Antiqua" pitchFamily="18" charset="0"/>
              </a:rPr>
              <a:t>median filtered 5x5 window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529250" y="5649459"/>
            <a:ext cx="29632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dirty="0" smtClean="0">
                <a:latin typeface="Book Antiqua" pitchFamily="18" charset="0"/>
              </a:rPr>
              <a:t>noisy</a:t>
            </a:r>
            <a:endParaRPr lang="en-US" altLang="zh-CN" dirty="0">
              <a:latin typeface="Book Antiqua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39259" y="4250167"/>
            <a:ext cx="5921828" cy="22836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urier"/>
              </a:rPr>
              <a:t>cv2.medianBlur(image</a:t>
            </a:r>
            <a:r>
              <a:rPr lang="en-US" dirty="0">
                <a:latin typeface="Courier"/>
              </a:rPr>
              <a:t>, 5</a:t>
            </a:r>
            <a:r>
              <a:rPr lang="en-US" dirty="0" smtClean="0">
                <a:latin typeface="Courier"/>
              </a:rPr>
              <a:t>)</a:t>
            </a:r>
            <a:endParaRPr lang="en-US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4787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Median Filters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each pixel with the median of its neighbors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2532743" y="3209473"/>
            <a:ext cx="2779486" cy="2943651"/>
            <a:chOff x="10734916" y="2699657"/>
            <a:chExt cx="918867" cy="9731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734916" y="2699657"/>
              <a:ext cx="918867" cy="973138"/>
              <a:chOff x="9291934" y="304800"/>
              <a:chExt cx="918867" cy="973138"/>
            </a:xfrm>
          </p:grpSpPr>
          <p:sp>
            <p:nvSpPr>
              <p:cNvPr id="22" name="Rectangle 6"/>
              <p:cNvSpPr>
                <a:spLocks noChangeArrowheads="1"/>
              </p:cNvSpPr>
              <p:nvPr/>
            </p:nvSpPr>
            <p:spPr bwMode="auto">
              <a:xfrm>
                <a:off x="9904512" y="953273"/>
                <a:ext cx="306289" cy="324665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400" dirty="0" smtClean="0"/>
                  <a:t>97</a:t>
                </a:r>
                <a:endParaRPr lang="en-US" sz="2400" dirty="0"/>
              </a:p>
            </p:txBody>
          </p:sp>
          <p:sp>
            <p:nvSpPr>
              <p:cNvPr id="23" name="Rectangle 7"/>
              <p:cNvSpPr>
                <a:spLocks noChangeArrowheads="1"/>
              </p:cNvSpPr>
              <p:nvPr/>
            </p:nvSpPr>
            <p:spPr bwMode="auto">
              <a:xfrm>
                <a:off x="9598223" y="953273"/>
                <a:ext cx="306289" cy="324665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400" dirty="0" smtClean="0"/>
                  <a:t>250</a:t>
                </a:r>
                <a:endParaRPr lang="en-US" sz="2400" dirty="0"/>
              </a:p>
            </p:txBody>
          </p:sp>
          <p:sp>
            <p:nvSpPr>
              <p:cNvPr id="24" name="Rectangle 8"/>
              <p:cNvSpPr>
                <a:spLocks noChangeArrowheads="1"/>
              </p:cNvSpPr>
              <p:nvPr/>
            </p:nvSpPr>
            <p:spPr bwMode="auto">
              <a:xfrm>
                <a:off x="9291934" y="953273"/>
                <a:ext cx="306289" cy="324665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400" dirty="0" smtClean="0"/>
                  <a:t>105</a:t>
                </a:r>
                <a:endParaRPr lang="en-US" sz="2400" dirty="0"/>
              </a:p>
            </p:txBody>
          </p:sp>
          <p:sp>
            <p:nvSpPr>
              <p:cNvPr id="25" name="Rectangle 9"/>
              <p:cNvSpPr>
                <a:spLocks noChangeArrowheads="1"/>
              </p:cNvSpPr>
              <p:nvPr/>
            </p:nvSpPr>
            <p:spPr bwMode="auto">
              <a:xfrm>
                <a:off x="9904512" y="629465"/>
                <a:ext cx="306289" cy="32380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400" dirty="0" smtClean="0"/>
                  <a:t>99</a:t>
                </a:r>
                <a:endParaRPr lang="en-US" sz="2400" dirty="0"/>
              </a:p>
            </p:txBody>
          </p:sp>
          <p:sp>
            <p:nvSpPr>
              <p:cNvPr id="26" name="Rectangle 10"/>
              <p:cNvSpPr>
                <a:spLocks noChangeArrowheads="1"/>
              </p:cNvSpPr>
              <p:nvPr/>
            </p:nvSpPr>
            <p:spPr bwMode="auto">
              <a:xfrm>
                <a:off x="9598223" y="629465"/>
                <a:ext cx="306289" cy="32380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400" dirty="0" smtClean="0"/>
                  <a:t>101</a:t>
                </a:r>
                <a:endParaRPr lang="en-US" sz="2400" dirty="0"/>
              </a:p>
            </p:txBody>
          </p:sp>
          <p:sp>
            <p:nvSpPr>
              <p:cNvPr id="27" name="Rectangle 11"/>
              <p:cNvSpPr>
                <a:spLocks noChangeArrowheads="1"/>
              </p:cNvSpPr>
              <p:nvPr/>
            </p:nvSpPr>
            <p:spPr bwMode="auto">
              <a:xfrm>
                <a:off x="9291934" y="629465"/>
                <a:ext cx="306289" cy="32380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400" dirty="0" smtClean="0"/>
                  <a:t>100</a:t>
                </a:r>
                <a:endParaRPr lang="en-US" sz="2400" dirty="0"/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auto">
              <a:xfrm>
                <a:off x="9904512" y="304800"/>
                <a:ext cx="306289" cy="324665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400" dirty="0" smtClean="0"/>
                  <a:t>250</a:t>
                </a:r>
                <a:endParaRPr lang="en-US" sz="2400" dirty="0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auto">
              <a:xfrm>
                <a:off x="9598223" y="304800"/>
                <a:ext cx="306289" cy="324665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400" dirty="0" smtClean="0"/>
                  <a:t>98</a:t>
                </a:r>
                <a:endParaRPr lang="en-US" sz="2400" dirty="0"/>
              </a:p>
            </p:txBody>
          </p:sp>
          <p:sp>
            <p:nvSpPr>
              <p:cNvPr id="30" name="Rectangle 14"/>
              <p:cNvSpPr>
                <a:spLocks noChangeArrowheads="1"/>
              </p:cNvSpPr>
              <p:nvPr/>
            </p:nvSpPr>
            <p:spPr bwMode="auto">
              <a:xfrm>
                <a:off x="9291934" y="304800"/>
                <a:ext cx="306289" cy="324665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400" dirty="0" smtClean="0"/>
                  <a:t>99</a:t>
                </a:r>
                <a:endParaRPr lang="en-US" sz="2400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0734916" y="2699657"/>
              <a:ext cx="918867" cy="973138"/>
              <a:chOff x="9291934" y="304800"/>
              <a:chExt cx="918867" cy="973138"/>
            </a:xfrm>
          </p:grpSpPr>
          <p:sp>
            <p:nvSpPr>
              <p:cNvPr id="18" name="Line 19"/>
              <p:cNvSpPr>
                <a:spLocks noChangeShapeType="1"/>
              </p:cNvSpPr>
              <p:nvPr/>
            </p:nvSpPr>
            <p:spPr bwMode="auto">
              <a:xfrm>
                <a:off x="9291934" y="304800"/>
                <a:ext cx="0" cy="97313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z="2400"/>
              </a:p>
            </p:txBody>
          </p:sp>
          <p:sp>
            <p:nvSpPr>
              <p:cNvPr id="19" name="Line 20"/>
              <p:cNvSpPr>
                <a:spLocks noChangeShapeType="1"/>
              </p:cNvSpPr>
              <p:nvPr/>
            </p:nvSpPr>
            <p:spPr bwMode="auto">
              <a:xfrm>
                <a:off x="9598223" y="304800"/>
                <a:ext cx="0" cy="9731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z="2400"/>
              </a:p>
            </p:txBody>
          </p: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>
                <a:off x="9904512" y="304800"/>
                <a:ext cx="0" cy="9731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z="2400"/>
              </a:p>
            </p:txBody>
          </p:sp>
          <p:sp>
            <p:nvSpPr>
              <p:cNvPr id="21" name="Line 22"/>
              <p:cNvSpPr>
                <a:spLocks noChangeShapeType="1"/>
              </p:cNvSpPr>
              <p:nvPr/>
            </p:nvSpPr>
            <p:spPr bwMode="auto">
              <a:xfrm>
                <a:off x="10210801" y="304800"/>
                <a:ext cx="0" cy="97313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z="240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734916" y="2699657"/>
              <a:ext cx="918867" cy="973138"/>
              <a:chOff x="9291934" y="304800"/>
              <a:chExt cx="918867" cy="973138"/>
            </a:xfrm>
          </p:grpSpPr>
          <p:sp>
            <p:nvSpPr>
              <p:cNvPr id="14" name="Line 15"/>
              <p:cNvSpPr>
                <a:spLocks noChangeShapeType="1"/>
              </p:cNvSpPr>
              <p:nvPr/>
            </p:nvSpPr>
            <p:spPr bwMode="auto">
              <a:xfrm>
                <a:off x="9291934" y="304800"/>
                <a:ext cx="918867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z="2400"/>
              </a:p>
            </p:txBody>
          </p:sp>
          <p:sp>
            <p:nvSpPr>
              <p:cNvPr id="15" name="Line 16"/>
              <p:cNvSpPr>
                <a:spLocks noChangeShapeType="1"/>
              </p:cNvSpPr>
              <p:nvPr/>
            </p:nvSpPr>
            <p:spPr bwMode="auto">
              <a:xfrm>
                <a:off x="9291934" y="629465"/>
                <a:ext cx="91886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z="2400"/>
              </a:p>
            </p:txBody>
          </p:sp>
          <p:sp>
            <p:nvSpPr>
              <p:cNvPr id="16" name="Line 17"/>
              <p:cNvSpPr>
                <a:spLocks noChangeShapeType="1"/>
              </p:cNvSpPr>
              <p:nvPr/>
            </p:nvSpPr>
            <p:spPr bwMode="auto">
              <a:xfrm>
                <a:off x="9291934" y="953273"/>
                <a:ext cx="91886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z="2400"/>
              </a:p>
            </p:txBody>
          </p:sp>
          <p:sp>
            <p:nvSpPr>
              <p:cNvPr id="17" name="Line 18"/>
              <p:cNvSpPr>
                <a:spLocks noChangeShapeType="1"/>
              </p:cNvSpPr>
              <p:nvPr/>
            </p:nvSpPr>
            <p:spPr bwMode="auto">
              <a:xfrm>
                <a:off x="9291934" y="1277938"/>
                <a:ext cx="918867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z="2400"/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6238723" y="3438903"/>
            <a:ext cx="205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Mean = 133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238723" y="4191554"/>
            <a:ext cx="384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Weighted Mean = 128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6238723" y="4954538"/>
            <a:ext cx="384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Median = ?</a:t>
            </a:r>
            <a:endParaRPr lang="en-US" sz="2800" dirty="0"/>
          </a:p>
        </p:txBody>
      </p:sp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330" y="4294414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330" y="3541763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367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Median Filters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each pixel with the median of its neighbors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2532743" y="3209473"/>
            <a:ext cx="2779486" cy="2943651"/>
            <a:chOff x="10734916" y="2699657"/>
            <a:chExt cx="918867" cy="9731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734916" y="2699657"/>
              <a:ext cx="918867" cy="973138"/>
              <a:chOff x="9291934" y="304800"/>
              <a:chExt cx="918867" cy="973138"/>
            </a:xfrm>
          </p:grpSpPr>
          <p:sp>
            <p:nvSpPr>
              <p:cNvPr id="22" name="Rectangle 6"/>
              <p:cNvSpPr>
                <a:spLocks noChangeArrowheads="1"/>
              </p:cNvSpPr>
              <p:nvPr/>
            </p:nvSpPr>
            <p:spPr bwMode="auto">
              <a:xfrm>
                <a:off x="9904512" y="953273"/>
                <a:ext cx="306289" cy="324665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400" dirty="0" smtClean="0"/>
                  <a:t>97</a:t>
                </a:r>
                <a:endParaRPr lang="en-US" sz="2400" dirty="0"/>
              </a:p>
            </p:txBody>
          </p:sp>
          <p:sp>
            <p:nvSpPr>
              <p:cNvPr id="23" name="Rectangle 7"/>
              <p:cNvSpPr>
                <a:spLocks noChangeArrowheads="1"/>
              </p:cNvSpPr>
              <p:nvPr/>
            </p:nvSpPr>
            <p:spPr bwMode="auto">
              <a:xfrm>
                <a:off x="9598223" y="953273"/>
                <a:ext cx="306289" cy="324665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400" dirty="0" smtClean="0"/>
                  <a:t>250</a:t>
                </a:r>
                <a:endParaRPr lang="en-US" sz="2400" dirty="0"/>
              </a:p>
            </p:txBody>
          </p:sp>
          <p:sp>
            <p:nvSpPr>
              <p:cNvPr id="24" name="Rectangle 8"/>
              <p:cNvSpPr>
                <a:spLocks noChangeArrowheads="1"/>
              </p:cNvSpPr>
              <p:nvPr/>
            </p:nvSpPr>
            <p:spPr bwMode="auto">
              <a:xfrm>
                <a:off x="9291934" y="953273"/>
                <a:ext cx="306289" cy="324665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400" dirty="0" smtClean="0"/>
                  <a:t>105</a:t>
                </a:r>
                <a:endParaRPr lang="en-US" sz="2400" dirty="0"/>
              </a:p>
            </p:txBody>
          </p:sp>
          <p:sp>
            <p:nvSpPr>
              <p:cNvPr id="25" name="Rectangle 9"/>
              <p:cNvSpPr>
                <a:spLocks noChangeArrowheads="1"/>
              </p:cNvSpPr>
              <p:nvPr/>
            </p:nvSpPr>
            <p:spPr bwMode="auto">
              <a:xfrm>
                <a:off x="9904512" y="629465"/>
                <a:ext cx="306289" cy="32380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400" dirty="0" smtClean="0"/>
                  <a:t>99</a:t>
                </a:r>
                <a:endParaRPr lang="en-US" sz="2400" dirty="0"/>
              </a:p>
            </p:txBody>
          </p:sp>
          <p:sp>
            <p:nvSpPr>
              <p:cNvPr id="26" name="Rectangle 10"/>
              <p:cNvSpPr>
                <a:spLocks noChangeArrowheads="1"/>
              </p:cNvSpPr>
              <p:nvPr/>
            </p:nvSpPr>
            <p:spPr bwMode="auto">
              <a:xfrm>
                <a:off x="9598223" y="629465"/>
                <a:ext cx="306289" cy="32380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400" dirty="0" smtClean="0"/>
                  <a:t>101</a:t>
                </a:r>
                <a:endParaRPr lang="en-US" sz="2400" dirty="0"/>
              </a:p>
            </p:txBody>
          </p:sp>
          <p:sp>
            <p:nvSpPr>
              <p:cNvPr id="27" name="Rectangle 11"/>
              <p:cNvSpPr>
                <a:spLocks noChangeArrowheads="1"/>
              </p:cNvSpPr>
              <p:nvPr/>
            </p:nvSpPr>
            <p:spPr bwMode="auto">
              <a:xfrm>
                <a:off x="9291934" y="629465"/>
                <a:ext cx="306289" cy="32380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400" dirty="0" smtClean="0"/>
                  <a:t>100</a:t>
                </a:r>
                <a:endParaRPr lang="en-US" sz="2400" dirty="0"/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auto">
              <a:xfrm>
                <a:off x="9904512" y="304800"/>
                <a:ext cx="306289" cy="324665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400" dirty="0" smtClean="0"/>
                  <a:t>250</a:t>
                </a:r>
                <a:endParaRPr lang="en-US" sz="2400" dirty="0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auto">
              <a:xfrm>
                <a:off x="9598223" y="304800"/>
                <a:ext cx="306289" cy="324665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400" dirty="0" smtClean="0"/>
                  <a:t>98</a:t>
                </a:r>
                <a:endParaRPr lang="en-US" sz="2400" dirty="0"/>
              </a:p>
            </p:txBody>
          </p:sp>
          <p:sp>
            <p:nvSpPr>
              <p:cNvPr id="30" name="Rectangle 14"/>
              <p:cNvSpPr>
                <a:spLocks noChangeArrowheads="1"/>
              </p:cNvSpPr>
              <p:nvPr/>
            </p:nvSpPr>
            <p:spPr bwMode="auto">
              <a:xfrm>
                <a:off x="9291934" y="304800"/>
                <a:ext cx="306289" cy="324665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400" dirty="0" smtClean="0"/>
                  <a:t>99</a:t>
                </a:r>
                <a:endParaRPr lang="en-US" sz="2400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0734916" y="2699657"/>
              <a:ext cx="918867" cy="973138"/>
              <a:chOff x="9291934" y="304800"/>
              <a:chExt cx="918867" cy="973138"/>
            </a:xfrm>
          </p:grpSpPr>
          <p:sp>
            <p:nvSpPr>
              <p:cNvPr id="18" name="Line 19"/>
              <p:cNvSpPr>
                <a:spLocks noChangeShapeType="1"/>
              </p:cNvSpPr>
              <p:nvPr/>
            </p:nvSpPr>
            <p:spPr bwMode="auto">
              <a:xfrm>
                <a:off x="9291934" y="304800"/>
                <a:ext cx="0" cy="97313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z="2400"/>
              </a:p>
            </p:txBody>
          </p:sp>
          <p:sp>
            <p:nvSpPr>
              <p:cNvPr id="19" name="Line 20"/>
              <p:cNvSpPr>
                <a:spLocks noChangeShapeType="1"/>
              </p:cNvSpPr>
              <p:nvPr/>
            </p:nvSpPr>
            <p:spPr bwMode="auto">
              <a:xfrm>
                <a:off x="9598223" y="304800"/>
                <a:ext cx="0" cy="9731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z="2400"/>
              </a:p>
            </p:txBody>
          </p: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>
                <a:off x="9904512" y="304800"/>
                <a:ext cx="0" cy="9731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z="2400"/>
              </a:p>
            </p:txBody>
          </p:sp>
          <p:sp>
            <p:nvSpPr>
              <p:cNvPr id="21" name="Line 22"/>
              <p:cNvSpPr>
                <a:spLocks noChangeShapeType="1"/>
              </p:cNvSpPr>
              <p:nvPr/>
            </p:nvSpPr>
            <p:spPr bwMode="auto">
              <a:xfrm>
                <a:off x="10210801" y="304800"/>
                <a:ext cx="0" cy="97313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z="240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734916" y="2699657"/>
              <a:ext cx="918867" cy="973138"/>
              <a:chOff x="9291934" y="304800"/>
              <a:chExt cx="918867" cy="973138"/>
            </a:xfrm>
          </p:grpSpPr>
          <p:sp>
            <p:nvSpPr>
              <p:cNvPr id="14" name="Line 15"/>
              <p:cNvSpPr>
                <a:spLocks noChangeShapeType="1"/>
              </p:cNvSpPr>
              <p:nvPr/>
            </p:nvSpPr>
            <p:spPr bwMode="auto">
              <a:xfrm>
                <a:off x="9291934" y="304800"/>
                <a:ext cx="918867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z="2400"/>
              </a:p>
            </p:txBody>
          </p:sp>
          <p:sp>
            <p:nvSpPr>
              <p:cNvPr id="15" name="Line 16"/>
              <p:cNvSpPr>
                <a:spLocks noChangeShapeType="1"/>
              </p:cNvSpPr>
              <p:nvPr/>
            </p:nvSpPr>
            <p:spPr bwMode="auto">
              <a:xfrm>
                <a:off x="9291934" y="629465"/>
                <a:ext cx="91886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z="2400"/>
              </a:p>
            </p:txBody>
          </p:sp>
          <p:sp>
            <p:nvSpPr>
              <p:cNvPr id="16" name="Line 17"/>
              <p:cNvSpPr>
                <a:spLocks noChangeShapeType="1"/>
              </p:cNvSpPr>
              <p:nvPr/>
            </p:nvSpPr>
            <p:spPr bwMode="auto">
              <a:xfrm>
                <a:off x="9291934" y="953273"/>
                <a:ext cx="91886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z="2400"/>
              </a:p>
            </p:txBody>
          </p:sp>
          <p:sp>
            <p:nvSpPr>
              <p:cNvPr id="17" name="Line 18"/>
              <p:cNvSpPr>
                <a:spLocks noChangeShapeType="1"/>
              </p:cNvSpPr>
              <p:nvPr/>
            </p:nvSpPr>
            <p:spPr bwMode="auto">
              <a:xfrm>
                <a:off x="9291934" y="1277938"/>
                <a:ext cx="918867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z="2400"/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6238723" y="3438903"/>
            <a:ext cx="205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Mean = 133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238723" y="4191554"/>
            <a:ext cx="384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Weighted Mean = 128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6238723" y="4954538"/>
            <a:ext cx="384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Median = 100</a:t>
            </a:r>
            <a:endParaRPr lang="en-US" sz="2800" dirty="0"/>
          </a:p>
        </p:txBody>
      </p:sp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330" y="4294414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330" y="3541763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8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Median Filters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each pixel with the median of its neighbors</a:t>
            </a:r>
          </a:p>
          <a:p>
            <a:r>
              <a:rPr lang="en-US" dirty="0" smtClean="0"/>
              <a:t>Removes </a:t>
            </a:r>
            <a:r>
              <a:rPr lang="en-US" dirty="0"/>
              <a:t>small details</a:t>
            </a:r>
          </a:p>
          <a:p>
            <a:r>
              <a:rPr lang="en-US" dirty="0" smtClean="0"/>
              <a:t>Not linear filtering / convolution </a:t>
            </a:r>
            <a:r>
              <a:rPr lang="en-US" dirty="0"/>
              <a:t>(why not?)</a:t>
            </a:r>
          </a:p>
          <a:p>
            <a:endParaRPr 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808" y="4070805"/>
            <a:ext cx="3005137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" t="1556" r="1909" b="2527"/>
          <a:stretch/>
        </p:blipFill>
        <p:spPr bwMode="auto">
          <a:xfrm>
            <a:off x="7734752" y="4070804"/>
            <a:ext cx="3041557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63" y="4070806"/>
            <a:ext cx="3005138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052069" y="6433232"/>
            <a:ext cx="974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dirty="0">
                <a:latin typeface="Book Antiqua" pitchFamily="18" charset="0"/>
              </a:rPr>
              <a:t>original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7776594" y="6433232"/>
            <a:ext cx="30464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>
                <a:latin typeface="Book Antiqua" pitchFamily="18" charset="0"/>
              </a:rPr>
              <a:t>median filtered 5x5 window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426380" y="6438129"/>
            <a:ext cx="29632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dirty="0" smtClean="0">
                <a:latin typeface="Book Antiqua" pitchFamily="18" charset="0"/>
              </a:rPr>
              <a:t>noisy</a:t>
            </a:r>
            <a:endParaRPr lang="en-US" altLang="zh-CN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9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smtClean="0"/>
              <a:t>Before:</a:t>
            </a:r>
            <a:endParaRPr lang="en-US"/>
          </a:p>
        </p:txBody>
      </p:sp>
      <p:pic>
        <p:nvPicPr>
          <p:cNvPr id="4" name="Content Placeholder 3" descr="noisy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765812"/>
            <a:ext cx="9144000" cy="6092189"/>
          </a:xfrm>
        </p:spPr>
      </p:pic>
    </p:spTree>
    <p:extLst>
      <p:ext uri="{BB962C8B-B14F-4D97-AF65-F5344CB8AC3E}">
        <p14:creationId xmlns:p14="http://schemas.microsoft.com/office/powerpoint/2010/main" val="320666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Application: </a:t>
            </a:r>
            <a:r>
              <a:rPr lang="en-US" dirty="0" err="1" smtClean="0"/>
              <a:t>Denoising</a:t>
            </a:r>
            <a:endParaRPr lang="en-US" dirty="0"/>
          </a:p>
        </p:txBody>
      </p:sp>
      <p:pic>
        <p:nvPicPr>
          <p:cNvPr id="4" name="Picture 3" descr="nois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762001"/>
            <a:ext cx="9149721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0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smtClean="0"/>
              <a:t>Gaussian Blur:</a:t>
            </a:r>
            <a:endParaRPr lang="en-US"/>
          </a:p>
        </p:txBody>
      </p:sp>
      <p:pic>
        <p:nvPicPr>
          <p:cNvPr id="6" name="Content Placeholder 5" descr="gaussian_blur_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765810"/>
            <a:ext cx="9144000" cy="6092191"/>
          </a:xfrm>
        </p:spPr>
      </p:pic>
    </p:spTree>
    <p:extLst>
      <p:ext uri="{BB962C8B-B14F-4D97-AF65-F5344CB8AC3E}">
        <p14:creationId xmlns:p14="http://schemas.microsoft.com/office/powerpoint/2010/main" val="297009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smtClean="0"/>
              <a:t>After Median Filter:</a:t>
            </a:r>
            <a:endParaRPr lang="en-US"/>
          </a:p>
        </p:txBody>
      </p:sp>
      <p:pic>
        <p:nvPicPr>
          <p:cNvPr id="4" name="Content Placeholder 3" descr="media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765810"/>
            <a:ext cx="9144000" cy="6092191"/>
          </a:xfrm>
        </p:spPr>
      </p:pic>
    </p:spTree>
    <p:extLst>
      <p:ext uri="{BB962C8B-B14F-4D97-AF65-F5344CB8AC3E}">
        <p14:creationId xmlns:p14="http://schemas.microsoft.com/office/powerpoint/2010/main" val="45057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Idea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Averaging</a:t>
            </a:r>
          </a:p>
          <a:p>
            <a:pPr lvl="1"/>
            <a:r>
              <a:rPr lang="en-US" dirty="0" smtClean="0"/>
              <a:t>Each pixel should look like its neighbors</a:t>
            </a:r>
          </a:p>
          <a:p>
            <a:pPr lvl="1"/>
            <a:r>
              <a:rPr lang="en-US" dirty="0" smtClean="0"/>
              <a:t>Average all the pixels in the neighborhood</a:t>
            </a:r>
          </a:p>
          <a:p>
            <a:pPr lvl="2"/>
            <a:r>
              <a:rPr lang="en-US" dirty="0" smtClean="0"/>
              <a:t>Mean, weighted mean, median</a:t>
            </a:r>
          </a:p>
          <a:p>
            <a:r>
              <a:rPr lang="en-US" dirty="0" smtClean="0"/>
              <a:t>New idea: bilateral</a:t>
            </a:r>
          </a:p>
          <a:p>
            <a:pPr lvl="1"/>
            <a:r>
              <a:rPr lang="en-US" dirty="0" smtClean="0"/>
              <a:t>Each pixel should look like SOME of its neighbors</a:t>
            </a:r>
          </a:p>
          <a:p>
            <a:pPr lvl="1"/>
            <a:r>
              <a:rPr lang="en-US" dirty="0" smtClean="0"/>
              <a:t>Only average similar looking neighbors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0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</a:t>
            </a:r>
            <a:r>
              <a:rPr lang="en-US" dirty="0" smtClean="0"/>
              <a:t>Smoothing</a:t>
            </a:r>
          </a:p>
        </p:txBody>
      </p:sp>
      <p:pic>
        <p:nvPicPr>
          <p:cNvPr id="4099" name="Picture 4" descr="low_pass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7200" y="2665413"/>
            <a:ext cx="2395538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5" descr="input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2701926"/>
            <a:ext cx="2401888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1" name="Picture 6" descr="BIG_sk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1952625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7" descr="BIG_ed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3286125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8" descr="BIG_roc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4610100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4" name="Rectangle 9"/>
          <p:cNvSpPr>
            <a:spLocks noChangeArrowheads="1"/>
          </p:cNvSpPr>
          <p:nvPr/>
        </p:nvSpPr>
        <p:spPr bwMode="auto">
          <a:xfrm>
            <a:off x="3200400" y="2828925"/>
            <a:ext cx="228600" cy="228600"/>
          </a:xfrm>
          <a:prstGeom prst="rect">
            <a:avLst/>
          </a:prstGeom>
          <a:noFill/>
          <a:ln w="38100">
            <a:solidFill>
              <a:srgbClr val="FF9933"/>
            </a:solidFill>
            <a:miter lim="800000"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105" name="Rectangle 11"/>
          <p:cNvSpPr>
            <a:spLocks noChangeArrowheads="1"/>
          </p:cNvSpPr>
          <p:nvPr/>
        </p:nvSpPr>
        <p:spPr bwMode="auto">
          <a:xfrm>
            <a:off x="2733675" y="4043363"/>
            <a:ext cx="228600" cy="228600"/>
          </a:xfrm>
          <a:prstGeom prst="rect">
            <a:avLst/>
          </a:prstGeom>
          <a:noFill/>
          <a:ln w="38100">
            <a:solidFill>
              <a:srgbClr val="FF9933"/>
            </a:solidFill>
            <a:miter lim="800000"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106" name="Line 12"/>
          <p:cNvSpPr>
            <a:spLocks noChangeShapeType="1"/>
          </p:cNvSpPr>
          <p:nvPr/>
        </p:nvSpPr>
        <p:spPr bwMode="auto">
          <a:xfrm flipV="1">
            <a:off x="3429000" y="2371725"/>
            <a:ext cx="1371600" cy="45720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7" name="Line 14"/>
          <p:cNvSpPr>
            <a:spLocks noChangeShapeType="1"/>
          </p:cNvSpPr>
          <p:nvPr/>
        </p:nvSpPr>
        <p:spPr bwMode="auto">
          <a:xfrm>
            <a:off x="2971800" y="4276725"/>
            <a:ext cx="1828800" cy="76200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8" name="Rectangle 10"/>
          <p:cNvSpPr>
            <a:spLocks noChangeArrowheads="1"/>
          </p:cNvSpPr>
          <p:nvPr/>
        </p:nvSpPr>
        <p:spPr bwMode="auto">
          <a:xfrm>
            <a:off x="1852613" y="3209925"/>
            <a:ext cx="228600" cy="228600"/>
          </a:xfrm>
          <a:prstGeom prst="rect">
            <a:avLst/>
          </a:prstGeom>
          <a:noFill/>
          <a:ln w="38100">
            <a:solidFill>
              <a:srgbClr val="FF9933"/>
            </a:solidFill>
            <a:miter lim="800000"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109" name="Line 13"/>
          <p:cNvSpPr>
            <a:spLocks noChangeShapeType="1"/>
          </p:cNvSpPr>
          <p:nvPr/>
        </p:nvSpPr>
        <p:spPr bwMode="auto">
          <a:xfrm>
            <a:off x="2087564" y="3332163"/>
            <a:ext cx="2713037" cy="411162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110" name="Picture 15" descr="BIG_gaussian"/>
          <p:cNvPicPr>
            <a:picLocks noChangeAspect="1" noChangeArrowheads="1"/>
          </p:cNvPicPr>
          <p:nvPr/>
        </p:nvPicPr>
        <p:blipFill>
          <a:blip r:embed="rId8" cstate="print">
            <a:lum contras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8426" y="1947863"/>
            <a:ext cx="804863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1" name="Text Box 16"/>
          <p:cNvSpPr txBox="1">
            <a:spLocks noChangeArrowheads="1"/>
          </p:cNvSpPr>
          <p:nvPr/>
        </p:nvSpPr>
        <p:spPr bwMode="auto">
          <a:xfrm>
            <a:off x="5870575" y="1695450"/>
            <a:ext cx="558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8800" baseline="-25000" dirty="0">
                <a:latin typeface="Times New Roman" pitchFamily="18" charset="0"/>
              </a:rPr>
              <a:t>*</a:t>
            </a:r>
          </a:p>
        </p:txBody>
      </p:sp>
      <p:pic>
        <p:nvPicPr>
          <p:cNvPr id="4112" name="Picture 17" descr="BIG_gaussian"/>
          <p:cNvPicPr>
            <a:picLocks noChangeAspect="1" noChangeArrowheads="1"/>
          </p:cNvPicPr>
          <p:nvPr/>
        </p:nvPicPr>
        <p:blipFill>
          <a:blip r:embed="rId8" cstate="print">
            <a:lum contras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8426" y="3281363"/>
            <a:ext cx="804863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3" name="Text Box 18"/>
          <p:cNvSpPr txBox="1">
            <a:spLocks noChangeArrowheads="1"/>
          </p:cNvSpPr>
          <p:nvPr/>
        </p:nvSpPr>
        <p:spPr bwMode="auto">
          <a:xfrm>
            <a:off x="5870575" y="3028950"/>
            <a:ext cx="558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8800" baseline="-25000">
                <a:latin typeface="Times New Roman" pitchFamily="18" charset="0"/>
              </a:rPr>
              <a:t>*</a:t>
            </a:r>
          </a:p>
        </p:txBody>
      </p:sp>
      <p:pic>
        <p:nvPicPr>
          <p:cNvPr id="4114" name="Picture 19" descr="BIG_gaussian"/>
          <p:cNvPicPr>
            <a:picLocks noChangeAspect="1" noChangeArrowheads="1"/>
          </p:cNvPicPr>
          <p:nvPr/>
        </p:nvPicPr>
        <p:blipFill>
          <a:blip r:embed="rId8" cstate="print">
            <a:lum contras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8426" y="4605338"/>
            <a:ext cx="804863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5" name="Text Box 20"/>
          <p:cNvSpPr txBox="1">
            <a:spLocks noChangeArrowheads="1"/>
          </p:cNvSpPr>
          <p:nvPr/>
        </p:nvSpPr>
        <p:spPr bwMode="auto">
          <a:xfrm>
            <a:off x="5870575" y="4352925"/>
            <a:ext cx="558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8800" baseline="-25000">
                <a:latin typeface="Times New Roman" pitchFamily="18" charset="0"/>
              </a:rPr>
              <a:t>*</a:t>
            </a:r>
          </a:p>
        </p:txBody>
      </p:sp>
      <p:sp>
        <p:nvSpPr>
          <p:cNvPr id="4116" name="Text Box 21"/>
          <p:cNvSpPr txBox="1">
            <a:spLocks noChangeArrowheads="1"/>
          </p:cNvSpPr>
          <p:nvPr/>
        </p:nvSpPr>
        <p:spPr bwMode="auto">
          <a:xfrm>
            <a:off x="1599153" y="2332038"/>
            <a:ext cx="7248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>
                <a:latin typeface="+mj-lt"/>
              </a:rPr>
              <a:t>input</a:t>
            </a:r>
          </a:p>
        </p:txBody>
      </p:sp>
      <p:sp>
        <p:nvSpPr>
          <p:cNvPr id="4117" name="Text Box 22"/>
          <p:cNvSpPr txBox="1">
            <a:spLocks noChangeArrowheads="1"/>
          </p:cNvSpPr>
          <p:nvPr/>
        </p:nvSpPr>
        <p:spPr bwMode="auto">
          <a:xfrm>
            <a:off x="7906980" y="2295525"/>
            <a:ext cx="8867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>
                <a:latin typeface="+mj-lt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18" name="Text Box 23"/>
              <p:cNvSpPr txBox="1">
                <a:spLocks noChangeArrowheads="1"/>
              </p:cNvSpPr>
              <p:nvPr/>
            </p:nvSpPr>
            <p:spPr bwMode="auto">
              <a:xfrm>
                <a:off x="3606376" y="5878514"/>
                <a:ext cx="4979248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sz="2400" dirty="0"/>
                  <a:t>Same Gaussian kernel everywhere</a:t>
                </a:r>
              </a:p>
              <a:p>
                <a:pPr algn="ctr" eaLnBrk="1" hangingPunct="1"/>
                <a:r>
                  <a:rPr lang="en-US" sz="2400" dirty="0"/>
                  <a:t>Averages across edges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⇒</m:t>
                    </m:r>
                  </m:oMath>
                </a14:m>
                <a:r>
                  <a:rPr lang="en-US" sz="2400" dirty="0"/>
                  <a:t> blur</a:t>
                </a:r>
              </a:p>
            </p:txBody>
          </p:sp>
        </mc:Choice>
        <mc:Fallback xmlns="">
          <p:sp>
            <p:nvSpPr>
              <p:cNvPr id="4118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376" y="5878513"/>
                <a:ext cx="4979248" cy="830997"/>
              </a:xfrm>
              <a:prstGeom prst="rect">
                <a:avLst/>
              </a:prstGeom>
              <a:blipFill rotWithShape="1">
                <a:blip r:embed="rId9" cstate="print"/>
                <a:stretch>
                  <a:fillRect l="-1471" t="-5109" r="-1471" b="-1605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9131474" y="6463430"/>
            <a:ext cx="3060526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Slide credit </a:t>
            </a:r>
            <a:r>
              <a:rPr lang="en-US" sz="1400" dirty="0"/>
              <a:t>Sylvain Paris, </a:t>
            </a:r>
            <a:r>
              <a:rPr lang="en-US" sz="1400" dirty="0" err="1"/>
              <a:t>Siggraph</a:t>
            </a:r>
            <a:r>
              <a:rPr lang="en-US" sz="1400" dirty="0"/>
              <a:t> 2007</a:t>
            </a:r>
            <a:endParaRPr lang="en-GB" sz="1400" dirty="0"/>
          </a:p>
        </p:txBody>
      </p:sp>
      <p:sp>
        <p:nvSpPr>
          <p:cNvPr id="29" name="Rectangle 28"/>
          <p:cNvSpPr/>
          <p:nvPr/>
        </p:nvSpPr>
        <p:spPr>
          <a:xfrm>
            <a:off x="5406392" y="4987292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5406392" y="3648235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tangle 30"/>
          <p:cNvSpPr/>
          <p:nvPr/>
        </p:nvSpPr>
        <p:spPr>
          <a:xfrm>
            <a:off x="5406392" y="2309179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68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6" descr="bas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2438" y="2662239"/>
            <a:ext cx="2400300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23" descr="BIG_kernel_sk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8425" y="1947863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24" descr="BIG_kernel_ed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8425" y="3281363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25" descr="BIG_kernel_ro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8425" y="4605338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Bilateral Filtering</a:t>
            </a:r>
          </a:p>
        </p:txBody>
      </p:sp>
      <p:pic>
        <p:nvPicPr>
          <p:cNvPr id="5127" name="Picture 4" descr="input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2701926"/>
            <a:ext cx="2401888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8" name="Picture 5" descr="BIG_sky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1952625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6" descr="BIG_ed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3286125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7" descr="BIG_roc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4610100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1" name="Rectangle 8"/>
          <p:cNvSpPr>
            <a:spLocks noChangeArrowheads="1"/>
          </p:cNvSpPr>
          <p:nvPr/>
        </p:nvSpPr>
        <p:spPr bwMode="auto">
          <a:xfrm>
            <a:off x="3200400" y="2828925"/>
            <a:ext cx="228600" cy="228600"/>
          </a:xfrm>
          <a:prstGeom prst="rect">
            <a:avLst/>
          </a:prstGeom>
          <a:noFill/>
          <a:ln w="38100">
            <a:solidFill>
              <a:srgbClr val="FF9933"/>
            </a:solidFill>
            <a:miter lim="800000"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5132" name="Rectangle 9"/>
          <p:cNvSpPr>
            <a:spLocks noChangeArrowheads="1"/>
          </p:cNvSpPr>
          <p:nvPr/>
        </p:nvSpPr>
        <p:spPr bwMode="auto">
          <a:xfrm>
            <a:off x="2733675" y="4043363"/>
            <a:ext cx="228600" cy="228600"/>
          </a:xfrm>
          <a:prstGeom prst="rect">
            <a:avLst/>
          </a:prstGeom>
          <a:noFill/>
          <a:ln w="38100">
            <a:solidFill>
              <a:srgbClr val="FF9933"/>
            </a:solidFill>
            <a:miter lim="800000"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5133" name="Line 10"/>
          <p:cNvSpPr>
            <a:spLocks noChangeShapeType="1"/>
          </p:cNvSpPr>
          <p:nvPr/>
        </p:nvSpPr>
        <p:spPr bwMode="auto">
          <a:xfrm flipV="1">
            <a:off x="3429000" y="2371725"/>
            <a:ext cx="1371600" cy="45720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11"/>
          <p:cNvSpPr>
            <a:spLocks noChangeShapeType="1"/>
          </p:cNvSpPr>
          <p:nvPr/>
        </p:nvSpPr>
        <p:spPr bwMode="auto">
          <a:xfrm>
            <a:off x="2971800" y="4276725"/>
            <a:ext cx="1828800" cy="76200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Rectangle 12"/>
          <p:cNvSpPr>
            <a:spLocks noChangeArrowheads="1"/>
          </p:cNvSpPr>
          <p:nvPr/>
        </p:nvSpPr>
        <p:spPr bwMode="auto">
          <a:xfrm>
            <a:off x="1852613" y="3209925"/>
            <a:ext cx="228600" cy="228600"/>
          </a:xfrm>
          <a:prstGeom prst="rect">
            <a:avLst/>
          </a:prstGeom>
          <a:noFill/>
          <a:ln w="38100">
            <a:solidFill>
              <a:srgbClr val="FF9933"/>
            </a:solidFill>
            <a:miter lim="800000"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5136" name="Line 13"/>
          <p:cNvSpPr>
            <a:spLocks noChangeShapeType="1"/>
          </p:cNvSpPr>
          <p:nvPr/>
        </p:nvSpPr>
        <p:spPr bwMode="auto">
          <a:xfrm>
            <a:off x="2087564" y="3332163"/>
            <a:ext cx="2713037" cy="411162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7" name="Text Box 15"/>
          <p:cNvSpPr txBox="1">
            <a:spLocks noChangeArrowheads="1"/>
          </p:cNvSpPr>
          <p:nvPr/>
        </p:nvSpPr>
        <p:spPr bwMode="auto">
          <a:xfrm>
            <a:off x="5870575" y="1695450"/>
            <a:ext cx="558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8800" baseline="-25000" dirty="0">
                <a:latin typeface="Times New Roman" pitchFamily="18" charset="0"/>
              </a:rPr>
              <a:t>*</a:t>
            </a:r>
          </a:p>
        </p:txBody>
      </p:sp>
      <p:sp>
        <p:nvSpPr>
          <p:cNvPr id="5138" name="Text Box 17"/>
          <p:cNvSpPr txBox="1">
            <a:spLocks noChangeArrowheads="1"/>
          </p:cNvSpPr>
          <p:nvPr/>
        </p:nvSpPr>
        <p:spPr bwMode="auto">
          <a:xfrm>
            <a:off x="5870575" y="3028950"/>
            <a:ext cx="558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8800" baseline="-25000">
                <a:latin typeface="Times New Roman" pitchFamily="18" charset="0"/>
              </a:rPr>
              <a:t>*</a:t>
            </a:r>
          </a:p>
        </p:txBody>
      </p:sp>
      <p:sp>
        <p:nvSpPr>
          <p:cNvPr id="5139" name="Text Box 19"/>
          <p:cNvSpPr txBox="1">
            <a:spLocks noChangeArrowheads="1"/>
          </p:cNvSpPr>
          <p:nvPr/>
        </p:nvSpPr>
        <p:spPr bwMode="auto">
          <a:xfrm>
            <a:off x="5870575" y="4352925"/>
            <a:ext cx="558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8800" baseline="-25000">
                <a:latin typeface="Times New Roman" pitchFamily="18" charset="0"/>
              </a:rPr>
              <a:t>*</a:t>
            </a:r>
          </a:p>
        </p:txBody>
      </p:sp>
      <p:sp>
        <p:nvSpPr>
          <p:cNvPr id="5140" name="Text Box 20"/>
          <p:cNvSpPr txBox="1">
            <a:spLocks noChangeArrowheads="1"/>
          </p:cNvSpPr>
          <p:nvPr/>
        </p:nvSpPr>
        <p:spPr bwMode="auto">
          <a:xfrm>
            <a:off x="1599153" y="2332038"/>
            <a:ext cx="7248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>
                <a:latin typeface="+mj-lt"/>
              </a:rPr>
              <a:t>input</a:t>
            </a:r>
          </a:p>
        </p:txBody>
      </p:sp>
      <p:sp>
        <p:nvSpPr>
          <p:cNvPr id="5141" name="Text Box 21"/>
          <p:cNvSpPr txBox="1">
            <a:spLocks noChangeArrowheads="1"/>
          </p:cNvSpPr>
          <p:nvPr/>
        </p:nvSpPr>
        <p:spPr bwMode="auto">
          <a:xfrm>
            <a:off x="7906980" y="2295525"/>
            <a:ext cx="8867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>
                <a:latin typeface="+mj-lt"/>
              </a:rPr>
              <a:t>output</a:t>
            </a:r>
          </a:p>
        </p:txBody>
      </p:sp>
      <p:sp>
        <p:nvSpPr>
          <p:cNvPr id="5142" name="Text Box 22"/>
          <p:cNvSpPr txBox="1">
            <a:spLocks noChangeArrowheads="1"/>
          </p:cNvSpPr>
          <p:nvPr/>
        </p:nvSpPr>
        <p:spPr bwMode="auto">
          <a:xfrm>
            <a:off x="3940219" y="5878512"/>
            <a:ext cx="43115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000" dirty="0">
                <a:latin typeface="+mj-lt"/>
              </a:rPr>
              <a:t>Kernel shape depends on image content</a:t>
            </a:r>
          </a:p>
          <a:p>
            <a:pPr algn="ctr" eaLnBrk="1" hangingPunct="1"/>
            <a:r>
              <a:rPr lang="en-US" sz="2000" dirty="0">
                <a:latin typeface="+mj-lt"/>
              </a:rPr>
              <a:t>Avoids averaging across edges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406392" y="4987292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5406392" y="3648235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/>
          <p:cNvSpPr/>
          <p:nvPr/>
        </p:nvSpPr>
        <p:spPr>
          <a:xfrm>
            <a:off x="5406392" y="2309179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/>
          <p:cNvSpPr/>
          <p:nvPr/>
        </p:nvSpPr>
        <p:spPr>
          <a:xfrm>
            <a:off x="9131474" y="6463430"/>
            <a:ext cx="3060526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Slide credit </a:t>
            </a:r>
            <a:r>
              <a:rPr lang="en-US" sz="1400" dirty="0"/>
              <a:t>Sylvain Paris, </a:t>
            </a:r>
            <a:r>
              <a:rPr lang="en-US" sz="1400" dirty="0" err="1"/>
              <a:t>Siggraph</a:t>
            </a:r>
            <a:r>
              <a:rPr lang="en-US" sz="1400" dirty="0"/>
              <a:t> 2007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762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6" descr="bas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2438" y="2662239"/>
            <a:ext cx="2400300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23" descr="BIG_kernel_sk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8425" y="1947863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24" descr="BIG_kernel_ed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8425" y="3281363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25" descr="BIG_kernel_ro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8425" y="4605338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Bilateral Filtering</a:t>
            </a:r>
          </a:p>
        </p:txBody>
      </p:sp>
      <p:pic>
        <p:nvPicPr>
          <p:cNvPr id="5127" name="Picture 4" descr="input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2701926"/>
            <a:ext cx="2401888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8" name="Picture 5" descr="BIG_sky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1952625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6" descr="BIG_ed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3286125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7" descr="BIG_roc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4610100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1" name="Rectangle 8"/>
          <p:cNvSpPr>
            <a:spLocks noChangeArrowheads="1"/>
          </p:cNvSpPr>
          <p:nvPr/>
        </p:nvSpPr>
        <p:spPr bwMode="auto">
          <a:xfrm>
            <a:off x="3200400" y="2828925"/>
            <a:ext cx="228600" cy="228600"/>
          </a:xfrm>
          <a:prstGeom prst="rect">
            <a:avLst/>
          </a:prstGeom>
          <a:noFill/>
          <a:ln w="38100">
            <a:solidFill>
              <a:srgbClr val="FF9933"/>
            </a:solidFill>
            <a:miter lim="800000"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5132" name="Rectangle 9"/>
          <p:cNvSpPr>
            <a:spLocks noChangeArrowheads="1"/>
          </p:cNvSpPr>
          <p:nvPr/>
        </p:nvSpPr>
        <p:spPr bwMode="auto">
          <a:xfrm>
            <a:off x="2733675" y="4043363"/>
            <a:ext cx="228600" cy="228600"/>
          </a:xfrm>
          <a:prstGeom prst="rect">
            <a:avLst/>
          </a:prstGeom>
          <a:noFill/>
          <a:ln w="38100">
            <a:solidFill>
              <a:srgbClr val="FF9933"/>
            </a:solidFill>
            <a:miter lim="800000"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5133" name="Line 10"/>
          <p:cNvSpPr>
            <a:spLocks noChangeShapeType="1"/>
          </p:cNvSpPr>
          <p:nvPr/>
        </p:nvSpPr>
        <p:spPr bwMode="auto">
          <a:xfrm flipV="1">
            <a:off x="3429000" y="2371725"/>
            <a:ext cx="1371600" cy="45720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11"/>
          <p:cNvSpPr>
            <a:spLocks noChangeShapeType="1"/>
          </p:cNvSpPr>
          <p:nvPr/>
        </p:nvSpPr>
        <p:spPr bwMode="auto">
          <a:xfrm>
            <a:off x="2971800" y="4276725"/>
            <a:ext cx="1828800" cy="76200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Rectangle 12"/>
          <p:cNvSpPr>
            <a:spLocks noChangeArrowheads="1"/>
          </p:cNvSpPr>
          <p:nvPr/>
        </p:nvSpPr>
        <p:spPr bwMode="auto">
          <a:xfrm>
            <a:off x="1852613" y="3209925"/>
            <a:ext cx="228600" cy="228600"/>
          </a:xfrm>
          <a:prstGeom prst="rect">
            <a:avLst/>
          </a:prstGeom>
          <a:noFill/>
          <a:ln w="38100">
            <a:solidFill>
              <a:srgbClr val="FF9933"/>
            </a:solidFill>
            <a:miter lim="800000"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5136" name="Line 13"/>
          <p:cNvSpPr>
            <a:spLocks noChangeShapeType="1"/>
          </p:cNvSpPr>
          <p:nvPr/>
        </p:nvSpPr>
        <p:spPr bwMode="auto">
          <a:xfrm>
            <a:off x="2087564" y="3332163"/>
            <a:ext cx="2713037" cy="411162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7" name="Text Box 15"/>
          <p:cNvSpPr txBox="1">
            <a:spLocks noChangeArrowheads="1"/>
          </p:cNvSpPr>
          <p:nvPr/>
        </p:nvSpPr>
        <p:spPr bwMode="auto">
          <a:xfrm>
            <a:off x="5870575" y="1695450"/>
            <a:ext cx="558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8800" baseline="-25000" dirty="0">
                <a:latin typeface="Times New Roman" pitchFamily="18" charset="0"/>
              </a:rPr>
              <a:t>*</a:t>
            </a:r>
          </a:p>
        </p:txBody>
      </p:sp>
      <p:sp>
        <p:nvSpPr>
          <p:cNvPr id="5138" name="Text Box 17"/>
          <p:cNvSpPr txBox="1">
            <a:spLocks noChangeArrowheads="1"/>
          </p:cNvSpPr>
          <p:nvPr/>
        </p:nvSpPr>
        <p:spPr bwMode="auto">
          <a:xfrm>
            <a:off x="5870575" y="3028950"/>
            <a:ext cx="558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8800" baseline="-25000">
                <a:latin typeface="Times New Roman" pitchFamily="18" charset="0"/>
              </a:rPr>
              <a:t>*</a:t>
            </a:r>
          </a:p>
        </p:txBody>
      </p:sp>
      <p:sp>
        <p:nvSpPr>
          <p:cNvPr id="5139" name="Text Box 19"/>
          <p:cNvSpPr txBox="1">
            <a:spLocks noChangeArrowheads="1"/>
          </p:cNvSpPr>
          <p:nvPr/>
        </p:nvSpPr>
        <p:spPr bwMode="auto">
          <a:xfrm>
            <a:off x="5870575" y="4352925"/>
            <a:ext cx="558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8800" baseline="-25000">
                <a:latin typeface="Times New Roman" pitchFamily="18" charset="0"/>
              </a:rPr>
              <a:t>*</a:t>
            </a:r>
          </a:p>
        </p:txBody>
      </p:sp>
      <p:sp>
        <p:nvSpPr>
          <p:cNvPr id="5140" name="Text Box 20"/>
          <p:cNvSpPr txBox="1">
            <a:spLocks noChangeArrowheads="1"/>
          </p:cNvSpPr>
          <p:nvPr/>
        </p:nvSpPr>
        <p:spPr bwMode="auto">
          <a:xfrm>
            <a:off x="1599153" y="2332038"/>
            <a:ext cx="7248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>
                <a:latin typeface="+mj-lt"/>
              </a:rPr>
              <a:t>input</a:t>
            </a:r>
          </a:p>
        </p:txBody>
      </p:sp>
      <p:sp>
        <p:nvSpPr>
          <p:cNvPr id="5141" name="Text Box 21"/>
          <p:cNvSpPr txBox="1">
            <a:spLocks noChangeArrowheads="1"/>
          </p:cNvSpPr>
          <p:nvPr/>
        </p:nvSpPr>
        <p:spPr bwMode="auto">
          <a:xfrm>
            <a:off x="7906980" y="2295525"/>
            <a:ext cx="8867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>
                <a:latin typeface="+mj-lt"/>
              </a:rPr>
              <a:t>output</a:t>
            </a:r>
          </a:p>
        </p:txBody>
      </p:sp>
      <p:sp>
        <p:nvSpPr>
          <p:cNvPr id="5142" name="Text Box 22"/>
          <p:cNvSpPr txBox="1">
            <a:spLocks noChangeArrowheads="1"/>
          </p:cNvSpPr>
          <p:nvPr/>
        </p:nvSpPr>
        <p:spPr bwMode="auto">
          <a:xfrm>
            <a:off x="3940219" y="5878512"/>
            <a:ext cx="43115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000" dirty="0">
                <a:latin typeface="+mj-lt"/>
              </a:rPr>
              <a:t>Kernel shape depends on image content</a:t>
            </a:r>
          </a:p>
          <a:p>
            <a:pPr algn="ctr" eaLnBrk="1" hangingPunct="1"/>
            <a:r>
              <a:rPr lang="en-US" sz="2000" dirty="0">
                <a:latin typeface="+mj-lt"/>
              </a:rPr>
              <a:t>Avoids averaging across edges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406392" y="4987292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5406392" y="3648235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/>
          <p:cNvSpPr/>
          <p:nvPr/>
        </p:nvSpPr>
        <p:spPr>
          <a:xfrm>
            <a:off x="5406392" y="2309179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/>
          <p:cNvSpPr/>
          <p:nvPr/>
        </p:nvSpPr>
        <p:spPr>
          <a:xfrm>
            <a:off x="9131474" y="6463430"/>
            <a:ext cx="3060526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Slide credit </a:t>
            </a:r>
            <a:r>
              <a:rPr lang="en-US" sz="1400" dirty="0"/>
              <a:t>Sylvain Paris, </a:t>
            </a:r>
            <a:r>
              <a:rPr lang="en-US" sz="1400" dirty="0" err="1"/>
              <a:t>Siggraph</a:t>
            </a:r>
            <a:r>
              <a:rPr lang="en-US" sz="1400" dirty="0"/>
              <a:t> 2007</a:t>
            </a:r>
            <a:endParaRPr lang="en-GB" sz="1400" dirty="0"/>
          </a:p>
        </p:txBody>
      </p:sp>
      <p:sp>
        <p:nvSpPr>
          <p:cNvPr id="28" name="Rectangle 27"/>
          <p:cNvSpPr/>
          <p:nvPr/>
        </p:nvSpPr>
        <p:spPr>
          <a:xfrm>
            <a:off x="3200399" y="1832769"/>
            <a:ext cx="7699829" cy="37116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urier"/>
              </a:rPr>
              <a:t>cv2.bilateralFilter(image</a:t>
            </a:r>
            <a:r>
              <a:rPr lang="en-US" dirty="0" smtClean="0">
                <a:latin typeface="Courier"/>
              </a:rPr>
              <a:t>, 9, 41, 41)</a:t>
            </a:r>
            <a:endParaRPr lang="en-US" dirty="0">
              <a:latin typeface="Courier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5624512" y="3854679"/>
            <a:ext cx="3147787" cy="778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562562" y="4428305"/>
            <a:ext cx="2252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Neighborhood</a:t>
            </a:r>
          </a:p>
          <a:p>
            <a:pPr algn="ctr"/>
            <a:r>
              <a:rPr lang="en-US" sz="2400" dirty="0" smtClean="0"/>
              <a:t>Size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5921107" y="4601892"/>
            <a:ext cx="225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Color </a:t>
            </a:r>
            <a:r>
              <a:rPr lang="en-US" sz="2400" i="1" dirty="0" smtClean="0"/>
              <a:t>σ</a:t>
            </a:r>
            <a:endParaRPr lang="en-US" sz="2400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8182200" y="4599963"/>
            <a:ext cx="225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Spatial </a:t>
            </a:r>
            <a:r>
              <a:rPr lang="en-US" sz="2400" i="1" dirty="0" smtClean="0"/>
              <a:t>σ</a:t>
            </a:r>
            <a:endParaRPr lang="en-US" sz="2400" i="1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323710" y="3870660"/>
            <a:ext cx="1984728" cy="837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9596211" y="3806148"/>
            <a:ext cx="288924" cy="879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30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smtClean="0"/>
              <a:t>Before:</a:t>
            </a:r>
            <a:endParaRPr lang="en-US"/>
          </a:p>
        </p:txBody>
      </p:sp>
      <p:pic>
        <p:nvPicPr>
          <p:cNvPr id="4" name="Content Placeholder 3" descr="noisy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765812"/>
            <a:ext cx="9144000" cy="6092189"/>
          </a:xfrm>
        </p:spPr>
      </p:pic>
    </p:spTree>
    <p:extLst>
      <p:ext uri="{BB962C8B-B14F-4D97-AF65-F5344CB8AC3E}">
        <p14:creationId xmlns:p14="http://schemas.microsoft.com/office/powerpoint/2010/main" val="24856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smtClean="0"/>
              <a:t>Gaussian Blur:</a:t>
            </a:r>
            <a:endParaRPr lang="en-US"/>
          </a:p>
        </p:txBody>
      </p:sp>
      <p:pic>
        <p:nvPicPr>
          <p:cNvPr id="6" name="Content Placeholder 5" descr="gaussian_blur_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762001"/>
            <a:ext cx="9149718" cy="6096000"/>
          </a:xfrm>
        </p:spPr>
      </p:pic>
    </p:spTree>
    <p:extLst>
      <p:ext uri="{BB962C8B-B14F-4D97-AF65-F5344CB8AC3E}">
        <p14:creationId xmlns:p14="http://schemas.microsoft.com/office/powerpoint/2010/main" val="59635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smtClean="0"/>
              <a:t>After Median Filter:</a:t>
            </a:r>
            <a:endParaRPr lang="en-US"/>
          </a:p>
        </p:txBody>
      </p:sp>
      <p:pic>
        <p:nvPicPr>
          <p:cNvPr id="4" name="Content Placeholder 3" descr="media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765810"/>
            <a:ext cx="9144000" cy="6092191"/>
          </a:xfrm>
        </p:spPr>
      </p:pic>
    </p:spTree>
    <p:extLst>
      <p:ext uri="{BB962C8B-B14F-4D97-AF65-F5344CB8AC3E}">
        <p14:creationId xmlns:p14="http://schemas.microsoft.com/office/powerpoint/2010/main" val="60992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smtClean="0"/>
              <a:t>After Bilateral:</a:t>
            </a:r>
            <a:endParaRPr lang="en-US"/>
          </a:p>
        </p:txBody>
      </p:sp>
      <p:pic>
        <p:nvPicPr>
          <p:cNvPr id="6" name="Content Placeholder 5" descr="bilatera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1" y="762001"/>
            <a:ext cx="9149003" cy="6095524"/>
          </a:xfrm>
        </p:spPr>
      </p:pic>
    </p:spTree>
    <p:extLst>
      <p:ext uri="{BB962C8B-B14F-4D97-AF65-F5344CB8AC3E}">
        <p14:creationId xmlns:p14="http://schemas.microsoft.com/office/powerpoint/2010/main" val="336686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700"/>
              <a:t>Imaging Noise</a:t>
            </a:r>
          </a:p>
        </p:txBody>
      </p:sp>
      <p:sp>
        <p:nvSpPr>
          <p:cNvPr id="18435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Cameras are not perfect sensors</a:t>
            </a:r>
          </a:p>
          <a:p>
            <a:pPr eaLnBrk="1" hangingPunct="1"/>
            <a:r>
              <a:rPr lang="en-US" dirty="0"/>
              <a:t>Scenes are not represented in the way you </a:t>
            </a:r>
            <a:r>
              <a:rPr lang="en-US" dirty="0" smtClean="0"/>
              <a:t>might expect</a:t>
            </a:r>
            <a:endParaRPr lang="en-US" dirty="0"/>
          </a:p>
        </p:txBody>
      </p:sp>
      <p:pic>
        <p:nvPicPr>
          <p:cNvPr id="18436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75025" y="4000500"/>
            <a:ext cx="5441950" cy="1866900"/>
          </a:xfrm>
          <a:noFill/>
        </p:spPr>
      </p:pic>
    </p:spTree>
    <p:extLst>
      <p:ext uri="{BB962C8B-B14F-4D97-AF65-F5344CB8AC3E}">
        <p14:creationId xmlns:p14="http://schemas.microsoft.com/office/powerpoint/2010/main" val="423389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Leveraging Similarity:</a:t>
            </a:r>
            <a:br>
              <a:rPr lang="en-US" smtClean="0"/>
            </a:br>
            <a:r>
              <a:rPr lang="en-US" smtClean="0"/>
              <a:t>Non-Local Means</a:t>
            </a:r>
            <a:endParaRPr lang="en-US"/>
          </a:p>
        </p:txBody>
      </p:sp>
      <p:pic>
        <p:nvPicPr>
          <p:cNvPr id="4" name="Content Placeholder 3" descr="nois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43200" y="1600200"/>
            <a:ext cx="6858000" cy="45691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48200" y="3581400"/>
            <a:ext cx="6858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i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409" y="1690688"/>
            <a:ext cx="2457648" cy="393223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2567214" y="3381829"/>
            <a:ext cx="2080986" cy="7329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13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i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1750" y="0"/>
            <a:ext cx="428625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6400" y="228601"/>
            <a:ext cx="449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What color should this pixel be?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24400" y="1219200"/>
            <a:ext cx="2438400" cy="1066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04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76400" y="228601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What color should this pixel be?</a:t>
            </a:r>
          </a:p>
        </p:txBody>
      </p:sp>
      <p:pic>
        <p:nvPicPr>
          <p:cNvPr id="7" name="Picture 6" descr="grip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1750" y="0"/>
            <a:ext cx="4286250" cy="6858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724400" y="1219200"/>
            <a:ext cx="2438400" cy="1066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39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i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1750" y="0"/>
            <a:ext cx="428625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6400" y="228601"/>
            <a:ext cx="4495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Gaussian Blur:</a:t>
            </a:r>
          </a:p>
          <a:p>
            <a:r>
              <a:rPr lang="en-US" sz="4000"/>
              <a:t>A weighted average of these:</a:t>
            </a:r>
          </a:p>
          <a:p>
            <a:endParaRPr lang="en-US" sz="4000"/>
          </a:p>
          <a:p>
            <a:r>
              <a:rPr lang="en-US" sz="4000"/>
              <a:t>(all nearby pixels)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733800" y="1828800"/>
            <a:ext cx="2971800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010400" y="2057400"/>
            <a:ext cx="381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i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1750" y="0"/>
            <a:ext cx="428625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6400" y="228601"/>
            <a:ext cx="4495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Bilateral filter</a:t>
            </a:r>
          </a:p>
          <a:p>
            <a:r>
              <a:rPr lang="en-US" sz="4000"/>
              <a:t>A weighted average of these:</a:t>
            </a:r>
          </a:p>
          <a:p>
            <a:endParaRPr lang="en-US" sz="4000"/>
          </a:p>
          <a:p>
            <a:r>
              <a:rPr lang="en-US" sz="4000"/>
              <a:t>(the nearby ones that have a similar color to me)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657600" y="1905000"/>
            <a:ext cx="304800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858000" y="22098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86600" y="20574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39000" y="21336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239000" y="22860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315200" y="19812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62800" y="22098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467600" y="23622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239000" y="19812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858000" y="1905000"/>
            <a:ext cx="6858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i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1750" y="0"/>
            <a:ext cx="428625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6400" y="228601"/>
            <a:ext cx="4495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Non-Local Means</a:t>
            </a:r>
          </a:p>
          <a:p>
            <a:r>
              <a:rPr lang="en-US" sz="4000"/>
              <a:t>A weighted average of these:</a:t>
            </a:r>
          </a:p>
          <a:p>
            <a:endParaRPr lang="en-US" sz="4000"/>
          </a:p>
          <a:p>
            <a:r>
              <a:rPr lang="en-US" sz="4000"/>
              <a:t>(the ones that have similar neighbors to me)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1400" y="1905000"/>
            <a:ext cx="312420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543800" y="28956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58000" y="16764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144000" y="16764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153400" y="41910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448800" y="22098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58200" y="50292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848600" y="35814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763000" y="10668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829800" y="28956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62800" y="22098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Non-Local Means: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For each pixel</a:t>
            </a:r>
          </a:p>
          <a:p>
            <a:pPr lvl="1"/>
            <a:r>
              <a:rPr lang="en-US" smtClean="0"/>
              <a:t>Find every other (nearby) pixel that has a similar local neighborhood around it to me</a:t>
            </a:r>
          </a:p>
          <a:p>
            <a:pPr lvl="1"/>
            <a:r>
              <a:rPr lang="en-US" smtClean="0"/>
              <a:t>Set my value to be the weighted average of those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9657" y="3367314"/>
            <a:ext cx="11829143" cy="3323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365760" tIns="548640" rtlCol="0" anchor="t"/>
          <a:lstStyle/>
          <a:p>
            <a:r>
              <a:rPr lang="en-US" sz="2000" dirty="0" err="1">
                <a:latin typeface="Courier"/>
              </a:rPr>
              <a:t>img_nld</a:t>
            </a:r>
            <a:r>
              <a:rPr lang="en-US" sz="2000" dirty="0">
                <a:latin typeface="Courier"/>
              </a:rPr>
              <a:t> = </a:t>
            </a:r>
            <a:r>
              <a:rPr lang="en-US" sz="2000" dirty="0" err="1">
                <a:latin typeface="Courier"/>
              </a:rPr>
              <a:t>image.copy</a:t>
            </a:r>
            <a:r>
              <a:rPr lang="en-US" sz="2000" dirty="0">
                <a:latin typeface="Courier"/>
              </a:rPr>
              <a:t>()</a:t>
            </a:r>
          </a:p>
          <a:p>
            <a:r>
              <a:rPr lang="en-US" sz="2000" dirty="0" err="1">
                <a:latin typeface="Courier"/>
              </a:rPr>
              <a:t>img_nld</a:t>
            </a:r>
            <a:r>
              <a:rPr lang="en-US" sz="2000" dirty="0">
                <a:latin typeface="Courier"/>
              </a:rPr>
              <a:t> = cv2.fastNlMeansDenoisingColored(image, </a:t>
            </a:r>
            <a:r>
              <a:rPr lang="en-US" sz="2000" dirty="0" err="1">
                <a:latin typeface="Courier"/>
              </a:rPr>
              <a:t>img_nld</a:t>
            </a:r>
            <a:r>
              <a:rPr lang="en-US" sz="2000" dirty="0">
                <a:latin typeface="Courier"/>
              </a:rPr>
              <a:t>, 11, 11, 11, 31)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714171" y="4565879"/>
            <a:ext cx="4493698" cy="9276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3344" y="5344559"/>
            <a:ext cx="225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Input image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5767356" y="5603381"/>
            <a:ext cx="2111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Brightness filter strength</a:t>
            </a:r>
            <a:endParaRPr lang="en-US" sz="2400" i="1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249831" y="4565879"/>
            <a:ext cx="3924209" cy="13354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404887" y="5855901"/>
            <a:ext cx="225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Output image</a:t>
            </a:r>
            <a:endParaRPr lang="en-US" sz="24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7329620" y="4540348"/>
            <a:ext cx="2095211" cy="11200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004363" y="5632024"/>
            <a:ext cx="2111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Color filter strength</a:t>
            </a:r>
            <a:endParaRPr lang="en-US" sz="2400" i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9219932" y="4540348"/>
            <a:ext cx="860129" cy="1086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392229" y="5641358"/>
            <a:ext cx="1407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Window sizes</a:t>
            </a:r>
            <a:endParaRPr lang="en-US" sz="2400" i="1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11155607" y="4668007"/>
            <a:ext cx="122959" cy="9679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3" idx="0"/>
          </p:cNvCxnSpPr>
          <p:nvPr/>
        </p:nvCxnSpPr>
        <p:spPr>
          <a:xfrm>
            <a:off x="10843439" y="4540348"/>
            <a:ext cx="252733" cy="1101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63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smtClean="0"/>
              <a:t>Before:</a:t>
            </a:r>
            <a:endParaRPr lang="en-US"/>
          </a:p>
        </p:txBody>
      </p:sp>
      <p:pic>
        <p:nvPicPr>
          <p:cNvPr id="4" name="Content Placeholder 3" descr="noisy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765812"/>
            <a:ext cx="9144000" cy="6092189"/>
          </a:xfrm>
        </p:spPr>
      </p:pic>
    </p:spTree>
    <p:extLst>
      <p:ext uri="{BB962C8B-B14F-4D97-AF65-F5344CB8AC3E}">
        <p14:creationId xmlns:p14="http://schemas.microsoft.com/office/powerpoint/2010/main" val="238138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smtClean="0"/>
              <a:t>Gaussian Blur:</a:t>
            </a:r>
            <a:endParaRPr lang="en-US"/>
          </a:p>
        </p:txBody>
      </p:sp>
      <p:pic>
        <p:nvPicPr>
          <p:cNvPr id="6" name="Content Placeholder 5" descr="gaussian_blur_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762001"/>
            <a:ext cx="9149718" cy="6096000"/>
          </a:xfrm>
        </p:spPr>
      </p:pic>
    </p:spTree>
    <p:extLst>
      <p:ext uri="{BB962C8B-B14F-4D97-AF65-F5344CB8AC3E}">
        <p14:creationId xmlns:p14="http://schemas.microsoft.com/office/powerpoint/2010/main" val="319959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smtClean="0"/>
              <a:t>After Median Filter:</a:t>
            </a:r>
            <a:endParaRPr lang="en-US"/>
          </a:p>
        </p:txBody>
      </p:sp>
      <p:pic>
        <p:nvPicPr>
          <p:cNvPr id="4" name="Content Placeholder 3" descr="media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765810"/>
            <a:ext cx="9144000" cy="6092191"/>
          </a:xfrm>
        </p:spPr>
      </p:pic>
    </p:spTree>
    <p:extLst>
      <p:ext uri="{BB962C8B-B14F-4D97-AF65-F5344CB8AC3E}">
        <p14:creationId xmlns:p14="http://schemas.microsoft.com/office/powerpoint/2010/main" val="55667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identify a noisy pixel?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16244" cy="4351338"/>
          </a:xfrm>
        </p:spPr>
        <p:txBody>
          <a:bodyPr/>
          <a:lstStyle/>
          <a:p>
            <a:r>
              <a:rPr lang="en-US" dirty="0" smtClean="0"/>
              <a:t>It’s not like its neighbors</a:t>
            </a:r>
          </a:p>
          <a:p>
            <a:r>
              <a:rPr lang="en-US" dirty="0" smtClean="0"/>
              <a:t>Solution?</a:t>
            </a:r>
          </a:p>
        </p:txBody>
      </p:sp>
      <p:graphicFrame>
        <p:nvGraphicFramePr>
          <p:cNvPr id="5" name="Group 3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564322"/>
              </p:ext>
            </p:extLst>
          </p:nvPr>
        </p:nvGraphicFramePr>
        <p:xfrm>
          <a:off x="4318000" y="3314723"/>
          <a:ext cx="3556000" cy="3471863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69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smtClean="0"/>
              <a:t>After Bilateral:</a:t>
            </a:r>
            <a:endParaRPr lang="en-US"/>
          </a:p>
        </p:txBody>
      </p:sp>
      <p:pic>
        <p:nvPicPr>
          <p:cNvPr id="7" name="Content Placeholder 5" descr="bilater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1" y="762002"/>
            <a:ext cx="9144000" cy="60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4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smtClean="0"/>
              <a:t>After Non-Local Means:</a:t>
            </a:r>
            <a:endParaRPr lang="en-US"/>
          </a:p>
        </p:txBody>
      </p:sp>
      <p:pic>
        <p:nvPicPr>
          <p:cNvPr id="8" name="Content Placeholder 7" descr="nlmeans_came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765811"/>
            <a:ext cx="9144000" cy="6092190"/>
          </a:xfrm>
        </p:spPr>
      </p:pic>
    </p:spTree>
    <p:extLst>
      <p:ext uri="{BB962C8B-B14F-4D97-AF65-F5344CB8AC3E}">
        <p14:creationId xmlns:p14="http://schemas.microsoft.com/office/powerpoint/2010/main" val="42933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smtClean="0"/>
              <a:t>Before:</a:t>
            </a:r>
            <a:endParaRPr lang="en-US"/>
          </a:p>
        </p:txBody>
      </p:sp>
      <p:pic>
        <p:nvPicPr>
          <p:cNvPr id="4" name="Content Placeholder 3" descr="noisy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765812"/>
            <a:ext cx="9144000" cy="6092189"/>
          </a:xfrm>
        </p:spPr>
      </p:pic>
    </p:spTree>
    <p:extLst>
      <p:ext uri="{BB962C8B-B14F-4D97-AF65-F5344CB8AC3E}">
        <p14:creationId xmlns:p14="http://schemas.microsoft.com/office/powerpoint/2010/main" val="368870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Denoising</a:t>
            </a:r>
            <a:r>
              <a:rPr lang="en-US" dirty="0" smtClean="0"/>
              <a:t> Method Comparison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047994"/>
              </p:ext>
            </p:extLst>
          </p:nvPr>
        </p:nvGraphicFramePr>
        <p:xfrm>
          <a:off x="838200" y="1690685"/>
          <a:ext cx="10515600" cy="28522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79171"/>
                <a:gridCol w="1030515"/>
                <a:gridCol w="1436914"/>
                <a:gridCol w="2046514"/>
                <a:gridCol w="3922486"/>
              </a:tblGrid>
              <a:tr h="475381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Effectiveness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OpenCV</a:t>
                      </a:r>
                      <a:r>
                        <a:rPr lang="en-US" dirty="0" smtClean="0"/>
                        <a:t> Method</a:t>
                      </a:r>
                      <a:endParaRPr lang="en-US" dirty="0"/>
                    </a:p>
                  </a:txBody>
                  <a:tcPr/>
                </a:tc>
              </a:tr>
              <a:tr h="475381">
                <a:tc>
                  <a:txBody>
                    <a:bodyPr/>
                    <a:lstStyle/>
                    <a:p>
                      <a:r>
                        <a:rPr lang="en-US" dirty="0" smtClean="0"/>
                        <a:t>Box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cv2.blur</a:t>
                      </a:r>
                      <a:endParaRPr lang="en-US" dirty="0">
                        <a:latin typeface="Courier"/>
                      </a:endParaRPr>
                    </a:p>
                  </a:txBody>
                  <a:tcPr/>
                </a:tc>
              </a:tr>
              <a:tr h="475381"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cv2.GaussianBlur</a:t>
                      </a:r>
                      <a:endParaRPr lang="en-US" dirty="0">
                        <a:latin typeface="Courier"/>
                      </a:endParaRPr>
                    </a:p>
                  </a:txBody>
                  <a:tcPr/>
                </a:tc>
              </a:tr>
              <a:tr h="475381">
                <a:tc>
                  <a:txBody>
                    <a:bodyPr/>
                    <a:lstStyle/>
                    <a:p>
                      <a:r>
                        <a:rPr lang="en-US" dirty="0" smtClean="0"/>
                        <a:t>Median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cv2.medianBlur</a:t>
                      </a:r>
                      <a:endParaRPr lang="en-US" dirty="0">
                        <a:latin typeface="Courier"/>
                      </a:endParaRPr>
                    </a:p>
                  </a:txBody>
                  <a:tcPr/>
                </a:tc>
              </a:tr>
              <a:tr h="475381">
                <a:tc>
                  <a:txBody>
                    <a:bodyPr/>
                    <a:lstStyle/>
                    <a:p>
                      <a:r>
                        <a:rPr lang="en-US" dirty="0" smtClean="0"/>
                        <a:t>Bi-lateral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cv2.bilateralFilter</a:t>
                      </a:r>
                      <a:endParaRPr lang="en-US" dirty="0">
                        <a:latin typeface="Courier"/>
                      </a:endParaRPr>
                    </a:p>
                  </a:txBody>
                  <a:tcPr/>
                </a:tc>
              </a:tr>
              <a:tr h="475381">
                <a:tc>
                  <a:txBody>
                    <a:bodyPr/>
                    <a:lstStyle/>
                    <a:p>
                      <a:r>
                        <a:rPr lang="en-US" dirty="0" smtClean="0"/>
                        <a:t>Non-local Means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cv2.</a:t>
                      </a:r>
                      <a:r>
                        <a:rPr lang="en-US" sz="1800" dirty="0" smtClean="0"/>
                        <a:t>fastNlMeansDenoisingColored</a:t>
                      </a:r>
                      <a:endParaRPr lang="en-US" dirty="0">
                        <a:latin typeface="Courier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46515" y="4818740"/>
            <a:ext cx="71265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Speed: greatly depends on parameters (especially neighborhood size)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Effectiveness: greatly depends on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Practical advice: always start with Gaussian</a:t>
            </a:r>
            <a:endParaRPr lang="en-US" sz="2800" dirty="0"/>
          </a:p>
        </p:txBody>
      </p:sp>
      <p:sp>
        <p:nvSpPr>
          <p:cNvPr id="3" name="Cross 2"/>
          <p:cNvSpPr/>
          <p:nvPr/>
        </p:nvSpPr>
        <p:spPr>
          <a:xfrm>
            <a:off x="4464595" y="2232071"/>
            <a:ext cx="365760" cy="365760"/>
          </a:xfrm>
          <a:prstGeom prst="plus">
            <a:avLst>
              <a:gd name="adj" fmla="val 3452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64595" y="4254863"/>
            <a:ext cx="36576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4595" y="3766458"/>
            <a:ext cx="36576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>
            <a:off x="4464595" y="2700270"/>
            <a:ext cx="365760" cy="365760"/>
          </a:xfrm>
          <a:prstGeom prst="plus">
            <a:avLst>
              <a:gd name="adj" fmla="val 3452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>
            <a:off x="4468950" y="3168469"/>
            <a:ext cx="365760" cy="365760"/>
          </a:xfrm>
          <a:prstGeom prst="plus">
            <a:avLst>
              <a:gd name="adj" fmla="val 3452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Gaussian blur is a common preprocessing step</a:t>
            </a:r>
          </a:p>
          <a:p>
            <a:r>
              <a:rPr lang="en-US" dirty="0" smtClean="0"/>
              <a:t>Speed requirements may dictate options</a:t>
            </a:r>
          </a:p>
          <a:p>
            <a:r>
              <a:rPr lang="en-US" dirty="0" smtClean="0"/>
              <a:t>For color, filter each channel separately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 handles this</a:t>
            </a:r>
          </a:p>
          <a:p>
            <a:r>
              <a:rPr lang="en-US" dirty="0" smtClean="0"/>
              <a:t>For borders, there are several options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 handles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0637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Computes a function of local neighborhood at each position</a:t>
            </a:r>
          </a:p>
          <a:p>
            <a:endParaRPr lang="en-US" dirty="0"/>
          </a:p>
          <a:p>
            <a:r>
              <a:rPr lang="en-US" dirty="0"/>
              <a:t>Really important!</a:t>
            </a:r>
          </a:p>
          <a:p>
            <a:pPr lvl="1"/>
            <a:r>
              <a:rPr lang="en-US" dirty="0"/>
              <a:t>Enhance images</a:t>
            </a:r>
          </a:p>
          <a:p>
            <a:pPr lvl="2"/>
            <a:r>
              <a:rPr lang="en-US" dirty="0" err="1"/>
              <a:t>Denoise</a:t>
            </a:r>
            <a:r>
              <a:rPr lang="en-US" dirty="0"/>
              <a:t>, resize, increase contrast, etc.</a:t>
            </a:r>
            <a:endParaRPr lang="en-US" sz="2800" dirty="0"/>
          </a:p>
          <a:p>
            <a:pPr lvl="1"/>
            <a:r>
              <a:rPr lang="en-US" dirty="0"/>
              <a:t>Extract information from images</a:t>
            </a:r>
          </a:p>
          <a:p>
            <a:pPr lvl="2"/>
            <a:r>
              <a:rPr lang="en-US" dirty="0"/>
              <a:t>Texture, edges, distinctive points, etc.</a:t>
            </a:r>
          </a:p>
          <a:p>
            <a:pPr lvl="1"/>
            <a:r>
              <a:rPr lang="en-US" dirty="0"/>
              <a:t>Detect patterns</a:t>
            </a:r>
          </a:p>
          <a:p>
            <a:pPr lvl="2"/>
            <a:r>
              <a:rPr lang="en-US" dirty="0"/>
              <a:t>Template matching</a:t>
            </a:r>
          </a:p>
          <a:p>
            <a:pPr>
              <a:buFont typeface="Arial" pitchFamily="34" charset="0"/>
              <a:buNone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651171" y="4674871"/>
            <a:ext cx="1645920" cy="1637028"/>
            <a:chOff x="1210491" y="2425043"/>
            <a:chExt cx="1645920" cy="1637028"/>
          </a:xfrm>
        </p:grpSpPr>
        <p:grpSp>
          <p:nvGrpSpPr>
            <p:cNvPr id="5" name="Group 4"/>
            <p:cNvGrpSpPr/>
            <p:nvPr/>
          </p:nvGrpSpPr>
          <p:grpSpPr>
            <a:xfrm>
              <a:off x="1210491" y="2425043"/>
              <a:ext cx="1645920" cy="274320"/>
              <a:chOff x="1210491" y="2797311"/>
              <a:chExt cx="1645920" cy="27432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210491" y="2699363"/>
              <a:ext cx="1645920" cy="274320"/>
              <a:chOff x="1210491" y="2797311"/>
              <a:chExt cx="1645920" cy="27432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10491" y="2971460"/>
              <a:ext cx="1645920" cy="274320"/>
              <a:chOff x="1210491" y="2797311"/>
              <a:chExt cx="1645920" cy="27432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762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10491" y="3243557"/>
              <a:ext cx="1645920" cy="274320"/>
              <a:chOff x="1210491" y="2797311"/>
              <a:chExt cx="1645920" cy="27432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210491" y="3513431"/>
              <a:ext cx="1645920" cy="274320"/>
              <a:chOff x="1210491" y="2797311"/>
              <a:chExt cx="1645920" cy="27432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210491" y="3787751"/>
              <a:ext cx="1645920" cy="274320"/>
              <a:chOff x="1210491" y="2797311"/>
              <a:chExt cx="1645920" cy="27432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9802585" y="4674871"/>
            <a:ext cx="1645920" cy="1637028"/>
            <a:chOff x="1210491" y="2425043"/>
            <a:chExt cx="1645920" cy="1637028"/>
          </a:xfrm>
        </p:grpSpPr>
        <p:grpSp>
          <p:nvGrpSpPr>
            <p:cNvPr id="48" name="Group 47"/>
            <p:cNvGrpSpPr/>
            <p:nvPr/>
          </p:nvGrpSpPr>
          <p:grpSpPr>
            <a:xfrm>
              <a:off x="1210491" y="2425043"/>
              <a:ext cx="1645920" cy="274320"/>
              <a:chOff x="1210491" y="2797311"/>
              <a:chExt cx="1645920" cy="27432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210491" y="2699363"/>
              <a:ext cx="1645920" cy="274320"/>
              <a:chOff x="1210491" y="2797311"/>
              <a:chExt cx="1645920" cy="27432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210491" y="2971460"/>
              <a:ext cx="1645920" cy="274320"/>
              <a:chOff x="1210491" y="2797311"/>
              <a:chExt cx="1645920" cy="27432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1210491" y="3243557"/>
              <a:ext cx="1645920" cy="274320"/>
              <a:chOff x="1210491" y="2797311"/>
              <a:chExt cx="1645920" cy="27432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210491" y="3513431"/>
              <a:ext cx="1645920" cy="274320"/>
              <a:chOff x="1210491" y="2797311"/>
              <a:chExt cx="1645920" cy="274320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210491" y="3787751"/>
              <a:ext cx="1645920" cy="274320"/>
              <a:chOff x="1210491" y="2797311"/>
              <a:chExt cx="1645920" cy="274320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1210491" y="2797311"/>
                <a:ext cx="274320" cy="27432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484811" y="2797311"/>
                <a:ext cx="274320" cy="27432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759131" y="2797311"/>
                <a:ext cx="274320" cy="274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033451" y="2797311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307771" y="2797311"/>
                <a:ext cx="274320" cy="27432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2582091" y="2797311"/>
                <a:ext cx="274320" cy="27432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0" name="Rectangle 89"/>
          <p:cNvSpPr/>
          <p:nvPr/>
        </p:nvSpPr>
        <p:spPr>
          <a:xfrm>
            <a:off x="9802585" y="4674871"/>
            <a:ext cx="1645920" cy="1637029"/>
          </a:xfrm>
          <a:prstGeom prst="rect">
            <a:avLst/>
          </a:prstGeom>
          <a:solidFill>
            <a:schemeClr val="accent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7611225" y="5353246"/>
            <a:ext cx="31588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7199811" y="4949191"/>
            <a:ext cx="822960" cy="81406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0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</a:p>
          <a:p>
            <a:pPr lvl="1"/>
            <a:r>
              <a:rPr lang="en-US" dirty="0" smtClean="0"/>
              <a:t>Try out some filtering methods on your own</a:t>
            </a:r>
          </a:p>
          <a:p>
            <a:pPr lvl="1"/>
            <a:r>
              <a:rPr lang="en-US" dirty="0" smtClean="0"/>
              <a:t>Or, free time to work on lab 3</a:t>
            </a:r>
          </a:p>
          <a:p>
            <a:pPr lvl="2"/>
            <a:r>
              <a:rPr lang="en-US" dirty="0" smtClean="0"/>
              <a:t>Would applying some kind of </a:t>
            </a:r>
            <a:r>
              <a:rPr lang="en-US" dirty="0" smtClean="0"/>
              <a:t>filtering as pre-processing </a:t>
            </a:r>
            <a:r>
              <a:rPr lang="en-US" dirty="0" smtClean="0"/>
              <a:t>improve your thresholding?</a:t>
            </a:r>
          </a:p>
          <a:p>
            <a:r>
              <a:rPr lang="en-US" dirty="0" smtClean="0"/>
              <a:t>Wednesday</a:t>
            </a:r>
          </a:p>
          <a:p>
            <a:pPr lvl="1"/>
            <a:r>
              <a:rPr lang="en-US" dirty="0" smtClean="0"/>
              <a:t>More filters (gradients</a:t>
            </a:r>
            <a:r>
              <a:rPr lang="en-US" dirty="0"/>
              <a:t> </a:t>
            </a:r>
            <a:r>
              <a:rPr lang="en-US" dirty="0" smtClean="0"/>
              <a:t>and edges)</a:t>
            </a:r>
          </a:p>
          <a:p>
            <a:pPr lvl="1"/>
            <a:r>
              <a:rPr lang="en-US" dirty="0" smtClean="0"/>
              <a:t>Read chapter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2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identify a noisy pixel?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16244" cy="4351338"/>
          </a:xfrm>
        </p:spPr>
        <p:txBody>
          <a:bodyPr/>
          <a:lstStyle/>
          <a:p>
            <a:r>
              <a:rPr lang="en-US" dirty="0" smtClean="0"/>
              <a:t>It’s not like its neighbors</a:t>
            </a:r>
          </a:p>
          <a:p>
            <a:r>
              <a:rPr lang="en-US" dirty="0" smtClean="0"/>
              <a:t>Solution?</a:t>
            </a:r>
          </a:p>
          <a:p>
            <a:pPr lvl="1"/>
            <a:r>
              <a:rPr lang="en-US" dirty="0" smtClean="0"/>
              <a:t>Replace each pixel with the average of its neighbors</a:t>
            </a:r>
          </a:p>
        </p:txBody>
      </p:sp>
      <p:graphicFrame>
        <p:nvGraphicFramePr>
          <p:cNvPr id="5" name="Group 380"/>
          <p:cNvGraphicFramePr>
            <a:graphicFrameLocks noGrp="1"/>
          </p:cNvGraphicFramePr>
          <p:nvPr/>
        </p:nvGraphicFramePr>
        <p:xfrm>
          <a:off x="4318000" y="3314723"/>
          <a:ext cx="3556000" cy="3471863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59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Blurring an image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each pixel with the average of its </a:t>
            </a:r>
            <a:r>
              <a:rPr lang="en-US" dirty="0" smtClean="0"/>
              <a:t>neighbors</a:t>
            </a:r>
          </a:p>
          <a:p>
            <a:r>
              <a:rPr lang="en-US" dirty="0" smtClean="0"/>
              <a:t>Use a </a:t>
            </a:r>
            <a:r>
              <a:rPr lang="en-US" i="1" dirty="0" smtClean="0"/>
              <a:t>kernel </a:t>
            </a:r>
            <a:r>
              <a:rPr lang="en-US" dirty="0" smtClean="0"/>
              <a:t>to determine which neighbors to include</a:t>
            </a:r>
          </a:p>
          <a:p>
            <a:pPr lvl="1"/>
            <a:r>
              <a:rPr lang="en-US" dirty="0" smtClean="0"/>
              <a:t>This type of kernel is often called a box filter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099998" y="3401957"/>
            <a:ext cx="2274888" cy="2565399"/>
            <a:chOff x="2087672" y="2930048"/>
            <a:chExt cx="2274888" cy="2565399"/>
          </a:xfrm>
        </p:grpSpPr>
        <p:grpSp>
          <p:nvGrpSpPr>
            <p:cNvPr id="1027" name="Group 4"/>
            <p:cNvGrpSpPr>
              <a:grpSpLocks/>
            </p:cNvGrpSpPr>
            <p:nvPr/>
          </p:nvGrpSpPr>
          <p:grpSpPr bwMode="auto">
            <a:xfrm>
              <a:off x="2087672" y="3692047"/>
              <a:ext cx="2274888" cy="1803400"/>
              <a:chOff x="3799" y="2064"/>
              <a:chExt cx="1433" cy="1136"/>
            </a:xfrm>
          </p:grpSpPr>
          <p:grpSp>
            <p:nvGrpSpPr>
              <p:cNvPr id="1030" name="Group 5"/>
              <p:cNvGrpSpPr>
                <a:grpSpLocks/>
              </p:cNvGrpSpPr>
              <p:nvPr/>
            </p:nvGrpSpPr>
            <p:grpSpPr bwMode="auto">
              <a:xfrm>
                <a:off x="4080" y="2064"/>
                <a:ext cx="1152" cy="1136"/>
                <a:chOff x="144" y="144"/>
                <a:chExt cx="1152" cy="1136"/>
              </a:xfrm>
            </p:grpSpPr>
            <p:sp>
              <p:nvSpPr>
                <p:cNvPr id="1032" name="Rectangle 6"/>
                <p:cNvSpPr>
                  <a:spLocks noChangeArrowheads="1"/>
                </p:cNvSpPr>
                <p:nvPr/>
              </p:nvSpPr>
              <p:spPr bwMode="auto">
                <a:xfrm>
                  <a:off x="912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 sz="2000"/>
                    <a:t>1</a:t>
                  </a:r>
                </a:p>
              </p:txBody>
            </p:sp>
            <p:sp>
              <p:nvSpPr>
                <p:cNvPr id="1033" name="Rectangle 7"/>
                <p:cNvSpPr>
                  <a:spLocks noChangeArrowheads="1"/>
                </p:cNvSpPr>
                <p:nvPr/>
              </p:nvSpPr>
              <p:spPr bwMode="auto">
                <a:xfrm>
                  <a:off x="528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 sz="2000"/>
                    <a:t>1</a:t>
                  </a:r>
                </a:p>
              </p:txBody>
            </p:sp>
            <p:sp>
              <p:nvSpPr>
                <p:cNvPr id="1034" name="Rectangle 8"/>
                <p:cNvSpPr>
                  <a:spLocks noChangeArrowheads="1"/>
                </p:cNvSpPr>
                <p:nvPr/>
              </p:nvSpPr>
              <p:spPr bwMode="auto">
                <a:xfrm>
                  <a:off x="144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 sz="2000"/>
                    <a:t>1</a:t>
                  </a:r>
                </a:p>
              </p:txBody>
            </p:sp>
            <p:sp>
              <p:nvSpPr>
                <p:cNvPr id="1035" name="Rectangle 9"/>
                <p:cNvSpPr>
                  <a:spLocks noChangeArrowheads="1"/>
                </p:cNvSpPr>
                <p:nvPr/>
              </p:nvSpPr>
              <p:spPr bwMode="auto">
                <a:xfrm>
                  <a:off x="912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 sz="2000"/>
                    <a:t>1</a:t>
                  </a:r>
                </a:p>
              </p:txBody>
            </p:sp>
            <p:sp>
              <p:nvSpPr>
                <p:cNvPr id="1036" name="Rectangle 10"/>
                <p:cNvSpPr>
                  <a:spLocks noChangeArrowheads="1"/>
                </p:cNvSpPr>
                <p:nvPr/>
              </p:nvSpPr>
              <p:spPr bwMode="auto">
                <a:xfrm>
                  <a:off x="528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 sz="2000"/>
                    <a:t>1</a:t>
                  </a:r>
                </a:p>
              </p:txBody>
            </p:sp>
            <p:sp>
              <p:nvSpPr>
                <p:cNvPr id="1037" name="Rectangle 11"/>
                <p:cNvSpPr>
                  <a:spLocks noChangeArrowheads="1"/>
                </p:cNvSpPr>
                <p:nvPr/>
              </p:nvSpPr>
              <p:spPr bwMode="auto">
                <a:xfrm>
                  <a:off x="144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 sz="2000"/>
                    <a:t>1</a:t>
                  </a:r>
                </a:p>
              </p:txBody>
            </p:sp>
            <p:sp>
              <p:nvSpPr>
                <p:cNvPr id="1038" name="Rectangle 12"/>
                <p:cNvSpPr>
                  <a:spLocks noChangeArrowheads="1"/>
                </p:cNvSpPr>
                <p:nvPr/>
              </p:nvSpPr>
              <p:spPr bwMode="auto">
                <a:xfrm>
                  <a:off x="912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 sz="2000"/>
                    <a:t>1</a:t>
                  </a:r>
                </a:p>
              </p:txBody>
            </p:sp>
            <p:sp>
              <p:nvSpPr>
                <p:cNvPr id="1039" name="Rectangle 13"/>
                <p:cNvSpPr>
                  <a:spLocks noChangeArrowheads="1"/>
                </p:cNvSpPr>
                <p:nvPr/>
              </p:nvSpPr>
              <p:spPr bwMode="auto">
                <a:xfrm>
                  <a:off x="528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 sz="2000"/>
                    <a:t>1</a:t>
                  </a:r>
                </a:p>
              </p:txBody>
            </p:sp>
            <p:sp>
              <p:nvSpPr>
                <p:cNvPr id="1040" name="Rectangle 14"/>
                <p:cNvSpPr>
                  <a:spLocks noChangeArrowheads="1"/>
                </p:cNvSpPr>
                <p:nvPr/>
              </p:nvSpPr>
              <p:spPr bwMode="auto">
                <a:xfrm>
                  <a:off x="144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 sz="2000"/>
                    <a:t>1</a:t>
                  </a:r>
                </a:p>
              </p:txBody>
            </p:sp>
            <p:sp>
              <p:nvSpPr>
                <p:cNvPr id="1041" name="Line 15"/>
                <p:cNvSpPr>
                  <a:spLocks noChangeShapeType="1"/>
                </p:cNvSpPr>
                <p:nvPr/>
              </p:nvSpPr>
              <p:spPr bwMode="auto">
                <a:xfrm>
                  <a:off x="144" y="144"/>
                  <a:ext cx="115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1042" name="Line 16"/>
                <p:cNvSpPr>
                  <a:spLocks noChangeShapeType="1"/>
                </p:cNvSpPr>
                <p:nvPr/>
              </p:nvSpPr>
              <p:spPr bwMode="auto">
                <a:xfrm>
                  <a:off x="144" y="523"/>
                  <a:ext cx="115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1043" name="Line 17"/>
                <p:cNvSpPr>
                  <a:spLocks noChangeShapeType="1"/>
                </p:cNvSpPr>
                <p:nvPr/>
              </p:nvSpPr>
              <p:spPr bwMode="auto">
                <a:xfrm>
                  <a:off x="144" y="901"/>
                  <a:ext cx="115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1044" name="Line 18"/>
                <p:cNvSpPr>
                  <a:spLocks noChangeShapeType="1"/>
                </p:cNvSpPr>
                <p:nvPr/>
              </p:nvSpPr>
              <p:spPr bwMode="auto">
                <a:xfrm>
                  <a:off x="144" y="1280"/>
                  <a:ext cx="115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1045" name="Line 19"/>
                <p:cNvSpPr>
                  <a:spLocks noChangeShapeType="1"/>
                </p:cNvSpPr>
                <p:nvPr/>
              </p:nvSpPr>
              <p:spPr bwMode="auto">
                <a:xfrm>
                  <a:off x="144" y="144"/>
                  <a:ext cx="0" cy="113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1046" name="Line 20"/>
                <p:cNvSpPr>
                  <a:spLocks noChangeShapeType="1"/>
                </p:cNvSpPr>
                <p:nvPr/>
              </p:nvSpPr>
              <p:spPr bwMode="auto">
                <a:xfrm>
                  <a:off x="528" y="144"/>
                  <a:ext cx="0" cy="11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1047" name="Line 21"/>
                <p:cNvSpPr>
                  <a:spLocks noChangeShapeType="1"/>
                </p:cNvSpPr>
                <p:nvPr/>
              </p:nvSpPr>
              <p:spPr bwMode="auto">
                <a:xfrm>
                  <a:off x="912" y="144"/>
                  <a:ext cx="0" cy="11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1048" name="Line 22"/>
                <p:cNvSpPr>
                  <a:spLocks noChangeShapeType="1"/>
                </p:cNvSpPr>
                <p:nvPr/>
              </p:nvSpPr>
              <p:spPr bwMode="auto">
                <a:xfrm>
                  <a:off x="1296" y="144"/>
                  <a:ext cx="0" cy="113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</p:grpSp>
          <p:pic>
            <p:nvPicPr>
              <p:cNvPr id="1031" name="Picture 23" descr="txp_fig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9" y="2352"/>
                <a:ext cx="192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aphicFrame>
          <p:nvGraphicFramePr>
            <p:cNvPr id="1026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94440205"/>
                </p:ext>
              </p:extLst>
            </p:nvPr>
          </p:nvGraphicFramePr>
          <p:xfrm>
            <a:off x="2990960" y="2930048"/>
            <a:ext cx="1020762" cy="563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7" name="Equation" r:id="rId5" imgW="368280" imgH="203040" progId="Equation.3">
                    <p:embed/>
                  </p:oleObj>
                </mc:Choice>
                <mc:Fallback>
                  <p:oleObj name="Equation" r:id="rId5" imgW="3682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90960" y="2930048"/>
                          <a:ext cx="1020762" cy="563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Rectangle 6"/>
          <p:cNvSpPr/>
          <p:nvPr/>
        </p:nvSpPr>
        <p:spPr>
          <a:xfrm>
            <a:off x="1529417" y="3947042"/>
            <a:ext cx="4258850" cy="22836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ourier"/>
              </a:rPr>
              <a:t>cv2.blur(image, (3, 3))</a:t>
            </a:r>
            <a:endParaRPr lang="en-US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72345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 G_{\sigma} =  \frac{1}{2 \pi \sigma^{2}} e^{-\frac{(x^{2} + y^{2})}{2 \sigma^{2}}} 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bmpmono"/>
  <p:tag name="DEBUGINTERACTIVE" val="True"/>
  <p:tag name="ORIGWIDTH" val="194.875"/>
  <p:tag name="PICTUREFILESIZE" val="216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 G_{\sigma} =  \frac{1}{2 \pi \sigma^{2}} e^{-\frac{(x^{2} + y^{2})}{2 \sigma^{2}}} 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bmpmono"/>
  <p:tag name="DEBUGINTERACTIVE" val="True"/>
  <p:tag name="ORIGWIDTH" val="194.875"/>
  <p:tag name="PICTUREFILESIZE" val="216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3527</Words>
  <Application>Microsoft Office PowerPoint</Application>
  <PresentationFormat>Widescreen</PresentationFormat>
  <Paragraphs>2312</Paragraphs>
  <Slides>76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90" baseType="lpstr">
      <vt:lpstr>宋体</vt:lpstr>
      <vt:lpstr>Arial</vt:lpstr>
      <vt:lpstr>Book Antiqua</vt:lpstr>
      <vt:lpstr>Calibri</vt:lpstr>
      <vt:lpstr>Calibri Light</vt:lpstr>
      <vt:lpstr>Cambria Math</vt:lpstr>
      <vt:lpstr>Courier</vt:lpstr>
      <vt:lpstr>Futura Bk BT</vt:lpstr>
      <vt:lpstr>Symbol</vt:lpstr>
      <vt:lpstr>Tahoma</vt:lpstr>
      <vt:lpstr>Times</vt:lpstr>
      <vt:lpstr>Times New Roman</vt:lpstr>
      <vt:lpstr>Office Theme</vt:lpstr>
      <vt:lpstr>Equation</vt:lpstr>
      <vt:lpstr>Filtering Continued</vt:lpstr>
      <vt:lpstr>Image Transformations</vt:lpstr>
      <vt:lpstr>Filtering</vt:lpstr>
      <vt:lpstr>Filtering</vt:lpstr>
      <vt:lpstr>Application: Denoising</vt:lpstr>
      <vt:lpstr>Imaging Noise</vt:lpstr>
      <vt:lpstr>How do we identify a noisy pixel?</vt:lpstr>
      <vt:lpstr>How do we identify a noisy pixel?</vt:lpstr>
      <vt:lpstr>Blurring an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 Shorthand</vt:lpstr>
      <vt:lpstr>Filtering by any other name</vt:lpstr>
      <vt:lpstr>Filtering by any other name</vt:lpstr>
      <vt:lpstr>Before:</vt:lpstr>
      <vt:lpstr>3x3 Box Filter</vt:lpstr>
      <vt:lpstr>5x5 Box Filter</vt:lpstr>
      <vt:lpstr>Blurring with a box filter </vt:lpstr>
      <vt:lpstr>What does real blur look like?</vt:lpstr>
      <vt:lpstr>What does real blur look like?</vt:lpstr>
      <vt:lpstr>Math Interlude: Gaussian Distribution</vt:lpstr>
      <vt:lpstr>Math Interlude: Gaussian Distribution</vt:lpstr>
      <vt:lpstr>Math Interlude: Gaussian Distribution</vt:lpstr>
      <vt:lpstr>Math Interlude: Gaussian Distribution</vt:lpstr>
      <vt:lpstr>Math Interlude: Gaussian Distribution</vt:lpstr>
      <vt:lpstr>Math Interlude: Gaussian Distribution</vt:lpstr>
      <vt:lpstr>Important filter: Gaussian</vt:lpstr>
      <vt:lpstr>Box Filter vs Gaussian Filter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 matters</vt:lpstr>
      <vt:lpstr>Before:</vt:lpstr>
      <vt:lpstr>13 x 13 Gaussian blur </vt:lpstr>
      <vt:lpstr>31 x 31 Gaussian blur </vt:lpstr>
      <vt:lpstr>Median Filters</vt:lpstr>
      <vt:lpstr>Median Filters</vt:lpstr>
      <vt:lpstr>Median Filters</vt:lpstr>
      <vt:lpstr>Median Filters</vt:lpstr>
      <vt:lpstr>Median Filters</vt:lpstr>
      <vt:lpstr>Before:</vt:lpstr>
      <vt:lpstr>Gaussian Blur:</vt:lpstr>
      <vt:lpstr>After Median Filter:</vt:lpstr>
      <vt:lpstr>Idea so far</vt:lpstr>
      <vt:lpstr>Gaussian Smoothing</vt:lpstr>
      <vt:lpstr>Bilateral Filtering</vt:lpstr>
      <vt:lpstr>Bilateral Filtering</vt:lpstr>
      <vt:lpstr>Before:</vt:lpstr>
      <vt:lpstr>Gaussian Blur:</vt:lpstr>
      <vt:lpstr>After Median Filter:</vt:lpstr>
      <vt:lpstr>After Bilateral:</vt:lpstr>
      <vt:lpstr>Leveraging Similarity: Non-Local Means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Non-Local Means:</vt:lpstr>
      <vt:lpstr>Before:</vt:lpstr>
      <vt:lpstr>Gaussian Blur:</vt:lpstr>
      <vt:lpstr>After Median Filter:</vt:lpstr>
      <vt:lpstr>After Bilateral:</vt:lpstr>
      <vt:lpstr>After Non-Local Means:</vt:lpstr>
      <vt:lpstr>Before:</vt:lpstr>
      <vt:lpstr>Denoising Method Comparison</vt:lpstr>
      <vt:lpstr>Practical Matters</vt:lpstr>
      <vt:lpstr>Image Filtering</vt:lpstr>
      <vt:lpstr>Next</vt:lpstr>
    </vt:vector>
  </TitlesOfParts>
  <Company>Elon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Filtering</dc:title>
  <dc:creator>Scott Spurlock</dc:creator>
  <cp:lastModifiedBy>Scott Spurlock</cp:lastModifiedBy>
  <cp:revision>59</cp:revision>
  <dcterms:created xsi:type="dcterms:W3CDTF">2016-02-19T17:42:46Z</dcterms:created>
  <dcterms:modified xsi:type="dcterms:W3CDTF">2016-02-22T15:11:14Z</dcterms:modified>
</cp:coreProperties>
</file>